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6.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44"/>
  </p:notesMasterIdLst>
  <p:handoutMasterIdLst>
    <p:handoutMasterId r:id="rId45"/>
  </p:handoutMasterIdLst>
  <p:sldIdLst>
    <p:sldId id="483" r:id="rId2"/>
    <p:sldId id="859" r:id="rId3"/>
    <p:sldId id="624" r:id="rId4"/>
    <p:sldId id="620" r:id="rId5"/>
    <p:sldId id="621" r:id="rId6"/>
    <p:sldId id="627" r:id="rId7"/>
    <p:sldId id="628" r:id="rId8"/>
    <p:sldId id="629" r:id="rId9"/>
    <p:sldId id="630" r:id="rId10"/>
    <p:sldId id="640" r:id="rId11"/>
    <p:sldId id="641" r:id="rId12"/>
    <p:sldId id="644" r:id="rId13"/>
    <p:sldId id="647" r:id="rId14"/>
    <p:sldId id="650" r:id="rId15"/>
    <p:sldId id="653" r:id="rId16"/>
    <p:sldId id="655" r:id="rId17"/>
    <p:sldId id="657" r:id="rId18"/>
    <p:sldId id="658" r:id="rId19"/>
    <p:sldId id="11089471" r:id="rId20"/>
    <p:sldId id="890" r:id="rId21"/>
    <p:sldId id="662" r:id="rId22"/>
    <p:sldId id="663" r:id="rId23"/>
    <p:sldId id="865" r:id="rId24"/>
    <p:sldId id="866" r:id="rId25"/>
    <p:sldId id="664" r:id="rId26"/>
    <p:sldId id="867" r:id="rId27"/>
    <p:sldId id="869" r:id="rId28"/>
    <p:sldId id="665" r:id="rId29"/>
    <p:sldId id="11089472" r:id="rId30"/>
    <p:sldId id="5950" r:id="rId31"/>
    <p:sldId id="800" r:id="rId32"/>
    <p:sldId id="5954" r:id="rId33"/>
    <p:sldId id="11089381" r:id="rId34"/>
    <p:sldId id="11089470" r:id="rId35"/>
    <p:sldId id="11089432" r:id="rId36"/>
    <p:sldId id="11089421" r:id="rId37"/>
    <p:sldId id="11089473" r:id="rId38"/>
    <p:sldId id="636" r:id="rId39"/>
    <p:sldId id="637" r:id="rId40"/>
    <p:sldId id="638" r:id="rId41"/>
    <p:sldId id="5967" r:id="rId42"/>
    <p:sldId id="5964" r:id="rId43"/>
  </p:sldIdLst>
  <p:sldSz cx="12192000" cy="6858000"/>
  <p:notesSz cx="99250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将" initials="曹将" lastIdx="3" clrIdx="0">
    <p:extLst>
      <p:ext uri="{19B8F6BF-5375-455C-9EA6-DF929625EA0E}">
        <p15:presenceInfo xmlns:p15="http://schemas.microsoft.com/office/powerpoint/2012/main" userId="c4ed7d33dd594e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CA0"/>
    <a:srgbClr val="C65AC1"/>
    <a:srgbClr val="004CA0"/>
    <a:srgbClr val="0000FF"/>
    <a:srgbClr val="034DA1"/>
    <a:srgbClr val="0066FF"/>
    <a:srgbClr val="ED7D31"/>
    <a:srgbClr val="99FF99"/>
    <a:srgbClr val="CC99FF"/>
    <a:srgbClr val="A38A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1" autoAdjust="0"/>
    <p:restoredTop sz="79929" autoAdjust="0"/>
  </p:normalViewPr>
  <p:slideViewPr>
    <p:cSldViewPr snapToGrid="0" showGuides="1">
      <p:cViewPr varScale="1">
        <p:scale>
          <a:sx n="86" d="100"/>
          <a:sy n="86" d="100"/>
        </p:scale>
        <p:origin x="1554" y="90"/>
      </p:cViewPr>
      <p:guideLst>
        <p:guide orient="horz" pos="2387"/>
        <p:guide pos="3817"/>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Li" userId="993c76cd61c8fb8c" providerId="LiveId" clId="{1E22DADD-D62A-42F5-8E23-12B9F2E0DB3B}"/>
    <pc:docChg chg="custSel modSld">
      <pc:chgData name="Cheng Li" userId="993c76cd61c8fb8c" providerId="LiveId" clId="{1E22DADD-D62A-42F5-8E23-12B9F2E0DB3B}" dt="2025-02-27T01:40:20.705" v="12" actId="478"/>
      <pc:docMkLst>
        <pc:docMk/>
      </pc:docMkLst>
      <pc:sldChg chg="modSp mod">
        <pc:chgData name="Cheng Li" userId="993c76cd61c8fb8c" providerId="LiveId" clId="{1E22DADD-D62A-42F5-8E23-12B9F2E0DB3B}" dt="2025-02-27T01:39:12.152" v="3"/>
        <pc:sldMkLst>
          <pc:docMk/>
          <pc:sldMk cId="889788254" sldId="638"/>
        </pc:sldMkLst>
        <pc:spChg chg="mod">
          <ac:chgData name="Cheng Li" userId="993c76cd61c8fb8c" providerId="LiveId" clId="{1E22DADD-D62A-42F5-8E23-12B9F2E0DB3B}" dt="2025-02-27T01:39:12.152" v="3"/>
          <ac:spMkLst>
            <pc:docMk/>
            <pc:sldMk cId="889788254" sldId="638"/>
            <ac:spMk id="4" creationId="{00000000-0000-0000-0000-000000000000}"/>
          </ac:spMkLst>
        </pc:spChg>
      </pc:sldChg>
      <pc:sldChg chg="modSp mod">
        <pc:chgData name="Cheng Li" userId="993c76cd61c8fb8c" providerId="LiveId" clId="{1E22DADD-D62A-42F5-8E23-12B9F2E0DB3B}" dt="2025-02-27T01:39:20.960" v="10"/>
        <pc:sldMkLst>
          <pc:docMk/>
          <pc:sldMk cId="0" sldId="5967"/>
        </pc:sldMkLst>
        <pc:spChg chg="mod">
          <ac:chgData name="Cheng Li" userId="993c76cd61c8fb8c" providerId="LiveId" clId="{1E22DADD-D62A-42F5-8E23-12B9F2E0DB3B}" dt="2025-02-27T01:39:20.960" v="10"/>
          <ac:spMkLst>
            <pc:docMk/>
            <pc:sldMk cId="0" sldId="5967"/>
            <ac:spMk id="3" creationId="{00000000-0000-0000-0000-000000000000}"/>
          </ac:spMkLst>
        </pc:spChg>
      </pc:sldChg>
      <pc:sldChg chg="delSp mod">
        <pc:chgData name="Cheng Li" userId="993c76cd61c8fb8c" providerId="LiveId" clId="{1E22DADD-D62A-42F5-8E23-12B9F2E0DB3B}" dt="2025-02-27T01:40:20.705" v="12" actId="478"/>
        <pc:sldMkLst>
          <pc:docMk/>
          <pc:sldMk cId="747985704" sldId="11089432"/>
        </pc:sldMkLst>
        <pc:spChg chg="del">
          <ac:chgData name="Cheng Li" userId="993c76cd61c8fb8c" providerId="LiveId" clId="{1E22DADD-D62A-42F5-8E23-12B9F2E0DB3B}" dt="2025-02-27T01:40:20.705" v="12" actId="478"/>
          <ac:spMkLst>
            <pc:docMk/>
            <pc:sldMk cId="747985704" sldId="11089432"/>
            <ac:spMk id="31" creationId="{073844A1-2924-47FF-AE15-8563CB754957}"/>
          </ac:spMkLst>
        </pc:spChg>
        <pc:spChg chg="del">
          <ac:chgData name="Cheng Li" userId="993c76cd61c8fb8c" providerId="LiveId" clId="{1E22DADD-D62A-42F5-8E23-12B9F2E0DB3B}" dt="2025-02-27T01:40:20.705" v="12" actId="478"/>
          <ac:spMkLst>
            <pc:docMk/>
            <pc:sldMk cId="747985704" sldId="11089432"/>
            <ac:spMk id="32" creationId="{B6C092C0-5767-43E0-936B-245E8459FA28}"/>
          </ac:spMkLst>
        </pc:spChg>
      </pc:sldChg>
      <pc:sldChg chg="delSp mod">
        <pc:chgData name="Cheng Li" userId="993c76cd61c8fb8c" providerId="LiveId" clId="{1E22DADD-D62A-42F5-8E23-12B9F2E0DB3B}" dt="2025-02-27T01:40:15.787" v="11" actId="478"/>
        <pc:sldMkLst>
          <pc:docMk/>
          <pc:sldMk cId="2679565981" sldId="11089470"/>
        </pc:sldMkLst>
        <pc:spChg chg="del">
          <ac:chgData name="Cheng Li" userId="993c76cd61c8fb8c" providerId="LiveId" clId="{1E22DADD-D62A-42F5-8E23-12B9F2E0DB3B}" dt="2025-02-27T01:40:15.787" v="11" actId="478"/>
          <ac:spMkLst>
            <pc:docMk/>
            <pc:sldMk cId="2679565981" sldId="11089470"/>
            <ac:spMk id="20" creationId="{EAC0D80F-845A-498C-AFAA-357C8E4466C2}"/>
          </ac:spMkLst>
        </pc:spChg>
        <pc:spChg chg="del">
          <ac:chgData name="Cheng Li" userId="993c76cd61c8fb8c" providerId="LiveId" clId="{1E22DADD-D62A-42F5-8E23-12B9F2E0DB3B}" dt="2025-02-27T01:40:15.787" v="11" actId="478"/>
          <ac:spMkLst>
            <pc:docMk/>
            <pc:sldMk cId="2679565981" sldId="11089470"/>
            <ac:spMk id="21" creationId="{487D5413-D859-46B8-B3D3-FA29AE8CA4C8}"/>
          </ac:spMkLst>
        </pc:spChg>
        <pc:spChg chg="del">
          <ac:chgData name="Cheng Li" userId="993c76cd61c8fb8c" providerId="LiveId" clId="{1E22DADD-D62A-42F5-8E23-12B9F2E0DB3B}" dt="2025-02-27T01:40:15.787" v="11" actId="478"/>
          <ac:spMkLst>
            <pc:docMk/>
            <pc:sldMk cId="2679565981" sldId="11089470"/>
            <ac:spMk id="50" creationId="{0E07C53A-1D99-4A0E-AFFA-5BE3060A0B5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dirty="0"/>
              <a:t>1</a:t>
            </a:r>
            <a:r>
              <a:rPr lang="zh-CN" dirty="0"/>
              <a:t>泽字节 </a:t>
            </a:r>
            <a:r>
              <a:rPr lang="en-US" dirty="0"/>
              <a:t>= 10</a:t>
            </a:r>
            <a:r>
              <a:rPr lang="en-US" baseline="30000" dirty="0"/>
              <a:t>21</a:t>
            </a:r>
            <a:r>
              <a:rPr lang="zh-CN" dirty="0"/>
              <a:t>字节</a:t>
            </a:r>
          </a:p>
        </c:rich>
      </c:tx>
      <c:layout>
        <c:manualLayout>
          <c:xMode val="edge"/>
          <c:yMode val="edge"/>
          <c:x val="7.8133710773938769E-2"/>
          <c:y val="0.22854048587543077"/>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5892324845388528E-2"/>
          <c:y val="3.5137575172760532E-2"/>
          <c:w val="0.90821535030922296"/>
          <c:h val="0.80934635548364586"/>
        </c:manualLayout>
      </c:layout>
      <c:barChart>
        <c:barDir val="col"/>
        <c:grouping val="clustered"/>
        <c:varyColors val="0"/>
        <c:ser>
          <c:idx val="0"/>
          <c:order val="0"/>
          <c:tx>
            <c:strRef>
              <c:f>Sheet1!$B$1</c:f>
              <c:strCache>
                <c:ptCount val="1"/>
                <c:pt idx="0">
                  <c:v>数据量</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2018</c:v>
                </c:pt>
                <c:pt idx="1">
                  <c:v>2020</c:v>
                </c:pt>
                <c:pt idx="2">
                  <c:v>2025</c:v>
                </c:pt>
                <c:pt idx="3">
                  <c:v>2030</c:v>
                </c:pt>
                <c:pt idx="4">
                  <c:v>2035</c:v>
                </c:pt>
              </c:numCache>
            </c:numRef>
          </c:cat>
          <c:val>
            <c:numRef>
              <c:f>Sheet1!$B$2:$B$6</c:f>
              <c:numCache>
                <c:formatCode>General</c:formatCode>
                <c:ptCount val="5"/>
                <c:pt idx="0">
                  <c:v>33</c:v>
                </c:pt>
                <c:pt idx="1">
                  <c:v>47</c:v>
                </c:pt>
                <c:pt idx="2">
                  <c:v>175</c:v>
                </c:pt>
                <c:pt idx="3">
                  <c:v>612</c:v>
                </c:pt>
                <c:pt idx="4">
                  <c:v>2142</c:v>
                </c:pt>
              </c:numCache>
            </c:numRef>
          </c:val>
          <c:extLst>
            <c:ext xmlns:c16="http://schemas.microsoft.com/office/drawing/2014/chart" uri="{C3380CC4-5D6E-409C-BE32-E72D297353CC}">
              <c16:uniqueId val="{00000000-B737-4564-87EE-3FBB1CD7B067}"/>
            </c:ext>
          </c:extLst>
        </c:ser>
        <c:dLbls>
          <c:showLegendKey val="0"/>
          <c:showVal val="0"/>
          <c:showCatName val="0"/>
          <c:showSerName val="0"/>
          <c:showPercent val="0"/>
          <c:showBubbleSize val="0"/>
        </c:dLbls>
        <c:gapWidth val="150"/>
        <c:overlap val="-27"/>
        <c:axId val="1160643408"/>
        <c:axId val="1160649648"/>
      </c:barChart>
      <c:catAx>
        <c:axId val="116064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160649648"/>
        <c:crosses val="autoZero"/>
        <c:auto val="1"/>
        <c:lblAlgn val="ctr"/>
        <c:lblOffset val="100"/>
        <c:noMultiLvlLbl val="0"/>
      </c:catAx>
      <c:valAx>
        <c:axId val="116064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60643408"/>
        <c:crosses val="autoZero"/>
        <c:crossBetween val="between"/>
        <c:minorUnit val="1000"/>
      </c:valAx>
      <c:spPr>
        <a:noFill/>
        <a:ln>
          <a:noFill/>
        </a:ln>
        <a:effectLst/>
      </c:spPr>
    </c:plotArea>
    <c:plotVisOnly val="1"/>
    <c:dispBlanksAs val="gap"/>
    <c:showDLblsOverMax val="0"/>
  </c:chart>
  <c:spPr>
    <a:noFill/>
    <a:ln>
      <a:noFill/>
    </a:ln>
    <a:effectLst/>
  </c:spPr>
  <c:txPr>
    <a:bodyPr/>
    <a:lstStyle/>
    <a:p>
      <a:pPr>
        <a:defRPr b="1">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0B8F9-308F-7543-847F-5DB9198396D6}" type="doc">
      <dgm:prSet loTypeId="urn:microsoft.com/office/officeart/2005/8/layout/cycle8" loCatId="" qsTypeId="urn:microsoft.com/office/officeart/2005/8/quickstyle/simple1" qsCatId="simple" csTypeId="urn:microsoft.com/office/officeart/2005/8/colors/accent1_2" csCatId="accent1" phldr="1"/>
      <dgm:spPr/>
    </dgm:pt>
    <dgm:pt modelId="{76979AE8-652F-8C47-8415-C50315E76651}">
      <dgm:prSet phldrT="[Text]" custT="1"/>
      <dgm:spPr/>
      <dgm:t>
        <a:bodyPr/>
        <a:lstStyle/>
        <a:p>
          <a:r>
            <a:rPr lang="en-US" sz="3200" b="1" dirty="0" err="1">
              <a:latin typeface="+mn-ea"/>
              <a:ea typeface="+mn-ea"/>
            </a:rPr>
            <a:t>算法</a:t>
          </a:r>
          <a:endParaRPr lang="en-US" sz="3200" b="1" dirty="0">
            <a:latin typeface="+mn-ea"/>
            <a:ea typeface="+mn-ea"/>
          </a:endParaRPr>
        </a:p>
      </dgm:t>
    </dgm:pt>
    <dgm:pt modelId="{3330CD23-3495-E249-9BA0-9E15141E79B3}" type="parTrans" cxnId="{BA738C50-3B2A-FE4D-84A7-B8EDF8A9855C}">
      <dgm:prSet/>
      <dgm:spPr/>
      <dgm:t>
        <a:bodyPr/>
        <a:lstStyle/>
        <a:p>
          <a:endParaRPr lang="en-US" sz="1200" b="1">
            <a:latin typeface="+mn-ea"/>
            <a:ea typeface="+mn-ea"/>
          </a:endParaRPr>
        </a:p>
      </dgm:t>
    </dgm:pt>
    <dgm:pt modelId="{F549FA4A-2544-FB42-ACE4-8BABACC390F9}" type="sibTrans" cxnId="{BA738C50-3B2A-FE4D-84A7-B8EDF8A9855C}">
      <dgm:prSet/>
      <dgm:spPr/>
      <dgm:t>
        <a:bodyPr/>
        <a:lstStyle/>
        <a:p>
          <a:endParaRPr lang="en-US" sz="1200" b="1">
            <a:latin typeface="+mn-ea"/>
            <a:ea typeface="+mn-ea"/>
          </a:endParaRPr>
        </a:p>
      </dgm:t>
    </dgm:pt>
    <dgm:pt modelId="{0AA467EF-876E-B842-BEC5-CD5D11F772D0}">
      <dgm:prSet phldrT="[Text]" custT="1"/>
      <dgm:spPr/>
      <dgm:t>
        <a:bodyPr/>
        <a:lstStyle/>
        <a:p>
          <a:r>
            <a:rPr lang="en-US" sz="3200" b="1" dirty="0" err="1">
              <a:latin typeface="+mn-ea"/>
              <a:ea typeface="+mn-ea"/>
            </a:rPr>
            <a:t>算力</a:t>
          </a:r>
          <a:endParaRPr lang="en-US" sz="3200" b="1" dirty="0">
            <a:latin typeface="+mn-ea"/>
            <a:ea typeface="+mn-ea"/>
          </a:endParaRPr>
        </a:p>
      </dgm:t>
    </dgm:pt>
    <dgm:pt modelId="{8B59A20E-0800-1947-83AC-9BB692AC7FD0}" type="parTrans" cxnId="{C9F6BDE3-A449-334A-9AB5-3BB2D9D53918}">
      <dgm:prSet/>
      <dgm:spPr/>
      <dgm:t>
        <a:bodyPr/>
        <a:lstStyle/>
        <a:p>
          <a:endParaRPr lang="en-US" sz="1200" b="1">
            <a:latin typeface="+mn-ea"/>
            <a:ea typeface="+mn-ea"/>
          </a:endParaRPr>
        </a:p>
      </dgm:t>
    </dgm:pt>
    <dgm:pt modelId="{185E3364-11AC-8248-BD1A-6B1F84F0535C}" type="sibTrans" cxnId="{C9F6BDE3-A449-334A-9AB5-3BB2D9D53918}">
      <dgm:prSet/>
      <dgm:spPr/>
      <dgm:t>
        <a:bodyPr/>
        <a:lstStyle/>
        <a:p>
          <a:endParaRPr lang="en-US" sz="1200" b="1">
            <a:latin typeface="+mn-ea"/>
            <a:ea typeface="+mn-ea"/>
          </a:endParaRPr>
        </a:p>
      </dgm:t>
    </dgm:pt>
    <dgm:pt modelId="{5CC23EC8-0E7F-F147-A812-C72431416619}">
      <dgm:prSet phldrT="[Text]" custT="1"/>
      <dgm:spPr/>
      <dgm:t>
        <a:bodyPr/>
        <a:lstStyle/>
        <a:p>
          <a:r>
            <a:rPr lang="en-US" sz="3200" b="1" dirty="0" err="1">
              <a:latin typeface="+mn-ea"/>
              <a:ea typeface="+mn-ea"/>
            </a:rPr>
            <a:t>算据</a:t>
          </a:r>
          <a:endParaRPr lang="en-US" sz="3200" b="1" dirty="0">
            <a:latin typeface="+mn-ea"/>
            <a:ea typeface="+mn-ea"/>
          </a:endParaRPr>
        </a:p>
      </dgm:t>
    </dgm:pt>
    <dgm:pt modelId="{3D894A97-D127-EB49-9655-7808D49E388E}" type="parTrans" cxnId="{3A7264CC-34CB-B843-86D9-6A2123D80FE4}">
      <dgm:prSet/>
      <dgm:spPr/>
      <dgm:t>
        <a:bodyPr/>
        <a:lstStyle/>
        <a:p>
          <a:endParaRPr lang="en-US" sz="1200" b="1">
            <a:latin typeface="+mn-ea"/>
            <a:ea typeface="+mn-ea"/>
          </a:endParaRPr>
        </a:p>
      </dgm:t>
    </dgm:pt>
    <dgm:pt modelId="{13C651B9-651E-7644-B437-646D84DD1580}" type="sibTrans" cxnId="{3A7264CC-34CB-B843-86D9-6A2123D80FE4}">
      <dgm:prSet/>
      <dgm:spPr/>
      <dgm:t>
        <a:bodyPr/>
        <a:lstStyle/>
        <a:p>
          <a:endParaRPr lang="en-US" sz="1200" b="1">
            <a:latin typeface="+mn-ea"/>
            <a:ea typeface="+mn-ea"/>
          </a:endParaRPr>
        </a:p>
      </dgm:t>
    </dgm:pt>
    <dgm:pt modelId="{5905311E-24B4-E647-8DE2-E3551B010713}" type="pres">
      <dgm:prSet presAssocID="{8350B8F9-308F-7543-847F-5DB9198396D6}" presName="compositeShape" presStyleCnt="0">
        <dgm:presLayoutVars>
          <dgm:chMax val="7"/>
          <dgm:dir/>
          <dgm:resizeHandles val="exact"/>
        </dgm:presLayoutVars>
      </dgm:prSet>
      <dgm:spPr/>
    </dgm:pt>
    <dgm:pt modelId="{1CAAF577-27C8-414A-ABA3-97B9C6D4F96F}" type="pres">
      <dgm:prSet presAssocID="{8350B8F9-308F-7543-847F-5DB9198396D6}" presName="wedge1" presStyleLbl="node1" presStyleIdx="0" presStyleCnt="3"/>
      <dgm:spPr/>
    </dgm:pt>
    <dgm:pt modelId="{67CE5F69-A72E-9E4D-97C6-F32D49485FAA}" type="pres">
      <dgm:prSet presAssocID="{8350B8F9-308F-7543-847F-5DB9198396D6}" presName="dummy1a" presStyleCnt="0"/>
      <dgm:spPr/>
    </dgm:pt>
    <dgm:pt modelId="{B6A0773D-F4A7-F04F-A721-026D8D22C765}" type="pres">
      <dgm:prSet presAssocID="{8350B8F9-308F-7543-847F-5DB9198396D6}" presName="dummy1b" presStyleCnt="0"/>
      <dgm:spPr/>
    </dgm:pt>
    <dgm:pt modelId="{48C7E6CD-2F57-BE43-8010-0305ADBB4C54}" type="pres">
      <dgm:prSet presAssocID="{8350B8F9-308F-7543-847F-5DB9198396D6}" presName="wedge1Tx" presStyleLbl="node1" presStyleIdx="0" presStyleCnt="3">
        <dgm:presLayoutVars>
          <dgm:chMax val="0"/>
          <dgm:chPref val="0"/>
          <dgm:bulletEnabled val="1"/>
        </dgm:presLayoutVars>
      </dgm:prSet>
      <dgm:spPr/>
    </dgm:pt>
    <dgm:pt modelId="{C3154E7A-A842-D34D-8813-F8335F1C7F5B}" type="pres">
      <dgm:prSet presAssocID="{8350B8F9-308F-7543-847F-5DB9198396D6}" presName="wedge2" presStyleLbl="node1" presStyleIdx="1" presStyleCnt="3"/>
      <dgm:spPr/>
    </dgm:pt>
    <dgm:pt modelId="{A71B5D0C-FB22-F24C-8BAF-7103D8671052}" type="pres">
      <dgm:prSet presAssocID="{8350B8F9-308F-7543-847F-5DB9198396D6}" presName="dummy2a" presStyleCnt="0"/>
      <dgm:spPr/>
    </dgm:pt>
    <dgm:pt modelId="{4B1C44F1-49BC-7344-ACCE-38D06E007315}" type="pres">
      <dgm:prSet presAssocID="{8350B8F9-308F-7543-847F-5DB9198396D6}" presName="dummy2b" presStyleCnt="0"/>
      <dgm:spPr/>
    </dgm:pt>
    <dgm:pt modelId="{059488AF-91C7-6444-A40C-3C2208D0FCDC}" type="pres">
      <dgm:prSet presAssocID="{8350B8F9-308F-7543-847F-5DB9198396D6}" presName="wedge2Tx" presStyleLbl="node1" presStyleIdx="1" presStyleCnt="3">
        <dgm:presLayoutVars>
          <dgm:chMax val="0"/>
          <dgm:chPref val="0"/>
          <dgm:bulletEnabled val="1"/>
        </dgm:presLayoutVars>
      </dgm:prSet>
      <dgm:spPr/>
    </dgm:pt>
    <dgm:pt modelId="{AF12D2AD-136F-184C-87BC-F2679072F69E}" type="pres">
      <dgm:prSet presAssocID="{8350B8F9-308F-7543-847F-5DB9198396D6}" presName="wedge3" presStyleLbl="node1" presStyleIdx="2" presStyleCnt="3"/>
      <dgm:spPr/>
    </dgm:pt>
    <dgm:pt modelId="{4D3B3A16-4FE9-2743-AEF5-E1312A4F31D2}" type="pres">
      <dgm:prSet presAssocID="{8350B8F9-308F-7543-847F-5DB9198396D6}" presName="dummy3a" presStyleCnt="0"/>
      <dgm:spPr/>
    </dgm:pt>
    <dgm:pt modelId="{C45FD640-41E8-0B42-AD49-9D7A1778F129}" type="pres">
      <dgm:prSet presAssocID="{8350B8F9-308F-7543-847F-5DB9198396D6}" presName="dummy3b" presStyleCnt="0"/>
      <dgm:spPr/>
    </dgm:pt>
    <dgm:pt modelId="{A484A1DD-0DAF-5F4A-886E-B77DC9AAB82E}" type="pres">
      <dgm:prSet presAssocID="{8350B8F9-308F-7543-847F-5DB9198396D6}" presName="wedge3Tx" presStyleLbl="node1" presStyleIdx="2" presStyleCnt="3">
        <dgm:presLayoutVars>
          <dgm:chMax val="0"/>
          <dgm:chPref val="0"/>
          <dgm:bulletEnabled val="1"/>
        </dgm:presLayoutVars>
      </dgm:prSet>
      <dgm:spPr/>
    </dgm:pt>
    <dgm:pt modelId="{92E22F6C-CE04-2B49-8815-16F50071F46D}" type="pres">
      <dgm:prSet presAssocID="{F549FA4A-2544-FB42-ACE4-8BABACC390F9}" presName="arrowWedge1" presStyleLbl="fgSibTrans2D1" presStyleIdx="0" presStyleCnt="3"/>
      <dgm:spPr/>
    </dgm:pt>
    <dgm:pt modelId="{E1EB2E8F-8344-824D-9B05-DDF680D54D40}" type="pres">
      <dgm:prSet presAssocID="{185E3364-11AC-8248-BD1A-6B1F84F0535C}" presName="arrowWedge2" presStyleLbl="fgSibTrans2D1" presStyleIdx="1" presStyleCnt="3"/>
      <dgm:spPr/>
    </dgm:pt>
    <dgm:pt modelId="{2F5E4DC9-0821-4D49-BD19-E3C15EF02C46}" type="pres">
      <dgm:prSet presAssocID="{13C651B9-651E-7644-B437-646D84DD1580}" presName="arrowWedge3" presStyleLbl="fgSibTrans2D1" presStyleIdx="2" presStyleCnt="3"/>
      <dgm:spPr/>
    </dgm:pt>
  </dgm:ptLst>
  <dgm:cxnLst>
    <dgm:cxn modelId="{4B31AD03-7159-724E-BDB0-73629D81EE51}" type="presOf" srcId="{8350B8F9-308F-7543-847F-5DB9198396D6}" destId="{5905311E-24B4-E647-8DE2-E3551B010713}" srcOrd="0" destOrd="0" presId="urn:microsoft.com/office/officeart/2005/8/layout/cycle8"/>
    <dgm:cxn modelId="{0782EA3A-4BFA-D54E-8726-4A89D16E6DCA}" type="presOf" srcId="{0AA467EF-876E-B842-BEC5-CD5D11F772D0}" destId="{059488AF-91C7-6444-A40C-3C2208D0FCDC}" srcOrd="1" destOrd="0" presId="urn:microsoft.com/office/officeart/2005/8/layout/cycle8"/>
    <dgm:cxn modelId="{B3469442-BF26-5940-87EB-0EC6B55796B4}" type="presOf" srcId="{5CC23EC8-0E7F-F147-A812-C72431416619}" destId="{A484A1DD-0DAF-5F4A-886E-B77DC9AAB82E}" srcOrd="1" destOrd="0" presId="urn:microsoft.com/office/officeart/2005/8/layout/cycle8"/>
    <dgm:cxn modelId="{BA738C50-3B2A-FE4D-84A7-B8EDF8A9855C}" srcId="{8350B8F9-308F-7543-847F-5DB9198396D6}" destId="{76979AE8-652F-8C47-8415-C50315E76651}" srcOrd="0" destOrd="0" parTransId="{3330CD23-3495-E249-9BA0-9E15141E79B3}" sibTransId="{F549FA4A-2544-FB42-ACE4-8BABACC390F9}"/>
    <dgm:cxn modelId="{CFF8597D-BEA5-BE40-A17E-05A1893F774A}" type="presOf" srcId="{0AA467EF-876E-B842-BEC5-CD5D11F772D0}" destId="{C3154E7A-A842-D34D-8813-F8335F1C7F5B}" srcOrd="0" destOrd="0" presId="urn:microsoft.com/office/officeart/2005/8/layout/cycle8"/>
    <dgm:cxn modelId="{149A0A95-0F12-3840-A64E-F8EB4DD7A727}" type="presOf" srcId="{76979AE8-652F-8C47-8415-C50315E76651}" destId="{48C7E6CD-2F57-BE43-8010-0305ADBB4C54}" srcOrd="1" destOrd="0" presId="urn:microsoft.com/office/officeart/2005/8/layout/cycle8"/>
    <dgm:cxn modelId="{999A74A8-D2AC-5441-9212-3CC3FEE6612E}" type="presOf" srcId="{5CC23EC8-0E7F-F147-A812-C72431416619}" destId="{AF12D2AD-136F-184C-87BC-F2679072F69E}" srcOrd="0" destOrd="0" presId="urn:microsoft.com/office/officeart/2005/8/layout/cycle8"/>
    <dgm:cxn modelId="{0903BCC6-1259-5D4A-A834-807FCCE8FE07}" type="presOf" srcId="{76979AE8-652F-8C47-8415-C50315E76651}" destId="{1CAAF577-27C8-414A-ABA3-97B9C6D4F96F}" srcOrd="0" destOrd="0" presId="urn:microsoft.com/office/officeart/2005/8/layout/cycle8"/>
    <dgm:cxn modelId="{3A7264CC-34CB-B843-86D9-6A2123D80FE4}" srcId="{8350B8F9-308F-7543-847F-5DB9198396D6}" destId="{5CC23EC8-0E7F-F147-A812-C72431416619}" srcOrd="2" destOrd="0" parTransId="{3D894A97-D127-EB49-9655-7808D49E388E}" sibTransId="{13C651B9-651E-7644-B437-646D84DD1580}"/>
    <dgm:cxn modelId="{C9F6BDE3-A449-334A-9AB5-3BB2D9D53918}" srcId="{8350B8F9-308F-7543-847F-5DB9198396D6}" destId="{0AA467EF-876E-B842-BEC5-CD5D11F772D0}" srcOrd="1" destOrd="0" parTransId="{8B59A20E-0800-1947-83AC-9BB692AC7FD0}" sibTransId="{185E3364-11AC-8248-BD1A-6B1F84F0535C}"/>
    <dgm:cxn modelId="{EAFEEC0B-8B39-B543-A8C7-CAD7F351265E}" type="presParOf" srcId="{5905311E-24B4-E647-8DE2-E3551B010713}" destId="{1CAAF577-27C8-414A-ABA3-97B9C6D4F96F}" srcOrd="0" destOrd="0" presId="urn:microsoft.com/office/officeart/2005/8/layout/cycle8"/>
    <dgm:cxn modelId="{E317C7D6-2285-1B44-8AEE-EBA4DCD699B3}" type="presParOf" srcId="{5905311E-24B4-E647-8DE2-E3551B010713}" destId="{67CE5F69-A72E-9E4D-97C6-F32D49485FAA}" srcOrd="1" destOrd="0" presId="urn:microsoft.com/office/officeart/2005/8/layout/cycle8"/>
    <dgm:cxn modelId="{20F6CA33-F2E5-5146-A325-AA1E14B79076}" type="presParOf" srcId="{5905311E-24B4-E647-8DE2-E3551B010713}" destId="{B6A0773D-F4A7-F04F-A721-026D8D22C765}" srcOrd="2" destOrd="0" presId="urn:microsoft.com/office/officeart/2005/8/layout/cycle8"/>
    <dgm:cxn modelId="{36B7BE93-3E79-1543-9139-A8A49D5422BE}" type="presParOf" srcId="{5905311E-24B4-E647-8DE2-E3551B010713}" destId="{48C7E6CD-2F57-BE43-8010-0305ADBB4C54}" srcOrd="3" destOrd="0" presId="urn:microsoft.com/office/officeart/2005/8/layout/cycle8"/>
    <dgm:cxn modelId="{44821B32-DDCC-5841-AE35-B63BABC3A98F}" type="presParOf" srcId="{5905311E-24B4-E647-8DE2-E3551B010713}" destId="{C3154E7A-A842-D34D-8813-F8335F1C7F5B}" srcOrd="4" destOrd="0" presId="urn:microsoft.com/office/officeart/2005/8/layout/cycle8"/>
    <dgm:cxn modelId="{A5B198D4-1C72-584C-9456-70B89C58FE1F}" type="presParOf" srcId="{5905311E-24B4-E647-8DE2-E3551B010713}" destId="{A71B5D0C-FB22-F24C-8BAF-7103D8671052}" srcOrd="5" destOrd="0" presId="urn:microsoft.com/office/officeart/2005/8/layout/cycle8"/>
    <dgm:cxn modelId="{DE280438-C617-BA48-8034-48387CB28D6A}" type="presParOf" srcId="{5905311E-24B4-E647-8DE2-E3551B010713}" destId="{4B1C44F1-49BC-7344-ACCE-38D06E007315}" srcOrd="6" destOrd="0" presId="urn:microsoft.com/office/officeart/2005/8/layout/cycle8"/>
    <dgm:cxn modelId="{01BDE9F1-42DB-F043-ABE0-AEB1FF799961}" type="presParOf" srcId="{5905311E-24B4-E647-8DE2-E3551B010713}" destId="{059488AF-91C7-6444-A40C-3C2208D0FCDC}" srcOrd="7" destOrd="0" presId="urn:microsoft.com/office/officeart/2005/8/layout/cycle8"/>
    <dgm:cxn modelId="{DA012A90-FDFD-F745-998B-0041795246E8}" type="presParOf" srcId="{5905311E-24B4-E647-8DE2-E3551B010713}" destId="{AF12D2AD-136F-184C-87BC-F2679072F69E}" srcOrd="8" destOrd="0" presId="urn:microsoft.com/office/officeart/2005/8/layout/cycle8"/>
    <dgm:cxn modelId="{6CAA97C5-4AFB-2B44-9437-1399F558DDF1}" type="presParOf" srcId="{5905311E-24B4-E647-8DE2-E3551B010713}" destId="{4D3B3A16-4FE9-2743-AEF5-E1312A4F31D2}" srcOrd="9" destOrd="0" presId="urn:microsoft.com/office/officeart/2005/8/layout/cycle8"/>
    <dgm:cxn modelId="{486B794C-1CC4-E646-96BF-673C636BA160}" type="presParOf" srcId="{5905311E-24B4-E647-8DE2-E3551B010713}" destId="{C45FD640-41E8-0B42-AD49-9D7A1778F129}" srcOrd="10" destOrd="0" presId="urn:microsoft.com/office/officeart/2005/8/layout/cycle8"/>
    <dgm:cxn modelId="{19FE629A-B58D-4242-9063-B80CA7E77465}" type="presParOf" srcId="{5905311E-24B4-E647-8DE2-E3551B010713}" destId="{A484A1DD-0DAF-5F4A-886E-B77DC9AAB82E}" srcOrd="11" destOrd="0" presId="urn:microsoft.com/office/officeart/2005/8/layout/cycle8"/>
    <dgm:cxn modelId="{9D23F53F-51F1-824D-826A-8FDA6A34AF5C}" type="presParOf" srcId="{5905311E-24B4-E647-8DE2-E3551B010713}" destId="{92E22F6C-CE04-2B49-8815-16F50071F46D}" srcOrd="12" destOrd="0" presId="urn:microsoft.com/office/officeart/2005/8/layout/cycle8"/>
    <dgm:cxn modelId="{B3B8594B-E533-EF42-91B8-7591F8A5155D}" type="presParOf" srcId="{5905311E-24B4-E647-8DE2-E3551B010713}" destId="{E1EB2E8F-8344-824D-9B05-DDF680D54D40}" srcOrd="13" destOrd="0" presId="urn:microsoft.com/office/officeart/2005/8/layout/cycle8"/>
    <dgm:cxn modelId="{58C54A2D-CC59-9A4C-87E6-3C593046F7FB}" type="presParOf" srcId="{5905311E-24B4-E647-8DE2-E3551B010713}" destId="{2F5E4DC9-0821-4D49-BD19-E3C15EF02C46}"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AF577-27C8-414A-ABA3-97B9C6D4F96F}">
      <dsp:nvSpPr>
        <dsp:cNvPr id="0" name=""/>
        <dsp:cNvSpPr/>
      </dsp:nvSpPr>
      <dsp:spPr>
        <a:xfrm>
          <a:off x="993491" y="211760"/>
          <a:ext cx="2736593" cy="2736593"/>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mn-ea"/>
              <a:ea typeface="+mn-ea"/>
            </a:rPr>
            <a:t>算法</a:t>
          </a:r>
          <a:endParaRPr lang="en-US" sz="3200" b="1" kern="1200" dirty="0">
            <a:latin typeface="+mn-ea"/>
            <a:ea typeface="+mn-ea"/>
          </a:endParaRPr>
        </a:p>
      </dsp:txBody>
      <dsp:txXfrm>
        <a:off x="2435740" y="791657"/>
        <a:ext cx="977354" cy="814462"/>
      </dsp:txXfrm>
    </dsp:sp>
    <dsp:sp modelId="{C3154E7A-A842-D34D-8813-F8335F1C7F5B}">
      <dsp:nvSpPr>
        <dsp:cNvPr id="0" name=""/>
        <dsp:cNvSpPr/>
      </dsp:nvSpPr>
      <dsp:spPr>
        <a:xfrm>
          <a:off x="937130" y="309495"/>
          <a:ext cx="2736593" cy="2736593"/>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mn-ea"/>
              <a:ea typeface="+mn-ea"/>
            </a:rPr>
            <a:t>算力</a:t>
          </a:r>
          <a:endParaRPr lang="en-US" sz="3200" b="1" kern="1200" dirty="0">
            <a:latin typeface="+mn-ea"/>
            <a:ea typeface="+mn-ea"/>
          </a:endParaRPr>
        </a:p>
      </dsp:txBody>
      <dsp:txXfrm>
        <a:off x="1588700" y="2085023"/>
        <a:ext cx="1466032" cy="716726"/>
      </dsp:txXfrm>
    </dsp:sp>
    <dsp:sp modelId="{AF12D2AD-136F-184C-87BC-F2679072F69E}">
      <dsp:nvSpPr>
        <dsp:cNvPr id="0" name=""/>
        <dsp:cNvSpPr/>
      </dsp:nvSpPr>
      <dsp:spPr>
        <a:xfrm>
          <a:off x="880769" y="211760"/>
          <a:ext cx="2736593" cy="2736593"/>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mn-ea"/>
              <a:ea typeface="+mn-ea"/>
            </a:rPr>
            <a:t>算据</a:t>
          </a:r>
          <a:endParaRPr lang="en-US" sz="3200" b="1" kern="1200" dirty="0">
            <a:latin typeface="+mn-ea"/>
            <a:ea typeface="+mn-ea"/>
          </a:endParaRPr>
        </a:p>
      </dsp:txBody>
      <dsp:txXfrm>
        <a:off x="1197758" y="791657"/>
        <a:ext cx="977354" cy="814462"/>
      </dsp:txXfrm>
    </dsp:sp>
    <dsp:sp modelId="{92E22F6C-CE04-2B49-8815-16F50071F46D}">
      <dsp:nvSpPr>
        <dsp:cNvPr id="0" name=""/>
        <dsp:cNvSpPr/>
      </dsp:nvSpPr>
      <dsp:spPr>
        <a:xfrm>
          <a:off x="824308" y="42352"/>
          <a:ext cx="3075409" cy="3075409"/>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EB2E8F-8344-824D-9B05-DDF680D54D40}">
      <dsp:nvSpPr>
        <dsp:cNvPr id="0" name=""/>
        <dsp:cNvSpPr/>
      </dsp:nvSpPr>
      <dsp:spPr>
        <a:xfrm>
          <a:off x="767722" y="139914"/>
          <a:ext cx="3075409" cy="3075409"/>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5E4DC9-0821-4D49-BD19-E3C15EF02C46}">
      <dsp:nvSpPr>
        <dsp:cNvPr id="0" name=""/>
        <dsp:cNvSpPr/>
      </dsp:nvSpPr>
      <dsp:spPr>
        <a:xfrm>
          <a:off x="711135" y="42352"/>
          <a:ext cx="3075409" cy="3075409"/>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1937" cy="340319"/>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5620796" y="0"/>
            <a:ext cx="4301937" cy="340319"/>
          </a:xfrm>
          <a:prstGeom prst="rect">
            <a:avLst/>
          </a:prstGeom>
        </p:spPr>
        <p:txBody>
          <a:bodyPr vert="horz" lIns="91440" tIns="45720" rIns="91440" bIns="45720" rtlCol="0"/>
          <a:lstStyle>
            <a:lvl1pPr algn="r">
              <a:defRPr sz="1200"/>
            </a:lvl1pPr>
          </a:lstStyle>
          <a:p>
            <a:fld id="{CF562300-1FE7-4FAC-83B0-D7A4CADAEAA1}" type="datetimeFigureOut">
              <a:rPr lang="en-US" smtClean="0"/>
              <a:pPr/>
              <a:t>2/27/2025</a:t>
            </a:fld>
            <a:endParaRPr lang="en-US"/>
          </a:p>
        </p:txBody>
      </p:sp>
      <p:sp>
        <p:nvSpPr>
          <p:cNvPr id="4" name="页脚占位符 3"/>
          <p:cNvSpPr>
            <a:spLocks noGrp="1"/>
          </p:cNvSpPr>
          <p:nvPr>
            <p:ph type="ftr" sz="quarter" idx="2"/>
          </p:nvPr>
        </p:nvSpPr>
        <p:spPr>
          <a:xfrm>
            <a:off x="0" y="6457357"/>
            <a:ext cx="4301937" cy="340318"/>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5620796" y="6457357"/>
            <a:ext cx="4301937" cy="340318"/>
          </a:xfrm>
          <a:prstGeom prst="rect">
            <a:avLst/>
          </a:prstGeom>
        </p:spPr>
        <p:txBody>
          <a:bodyPr vert="horz" lIns="91440" tIns="45720" rIns="91440" bIns="45720" rtlCol="0" anchor="b"/>
          <a:lstStyle>
            <a:lvl1pPr algn="r">
              <a:defRPr sz="1200"/>
            </a:lvl1pPr>
          </a:lstStyle>
          <a:p>
            <a:fld id="{BC64D52A-61AB-4812-969F-BE0056F03EC7}" type="slidenum">
              <a:rPr lang="en-US" smtClean="0"/>
              <a:pPr/>
              <a:t>‹#›</a:t>
            </a:fld>
            <a:endParaRPr lang="en-US"/>
          </a:p>
        </p:txBody>
      </p:sp>
    </p:spTree>
    <p:extLst>
      <p:ext uri="{BB962C8B-B14F-4D97-AF65-F5344CB8AC3E}">
        <p14:creationId xmlns:p14="http://schemas.microsoft.com/office/powerpoint/2010/main" val="2934928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0855"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1899" y="0"/>
            <a:ext cx="4300855" cy="341064"/>
          </a:xfrm>
          <a:prstGeom prst="rect">
            <a:avLst/>
          </a:prstGeom>
        </p:spPr>
        <p:txBody>
          <a:bodyPr vert="horz" lIns="91440" tIns="45720" rIns="91440" bIns="45720" rtlCol="0"/>
          <a:lstStyle>
            <a:lvl1pPr algn="r">
              <a:defRPr sz="1200"/>
            </a:lvl1pPr>
          </a:lstStyle>
          <a:p>
            <a:fld id="{FCE990F5-43F9-40AD-9E69-A5743A253161}" type="datetimeFigureOut">
              <a:rPr lang="zh-CN" altLang="en-US" smtClean="0"/>
              <a:pPr/>
              <a:t>2025/2/27</a:t>
            </a:fld>
            <a:endParaRPr lang="zh-CN" altLang="en-US"/>
          </a:p>
        </p:txBody>
      </p:sp>
      <p:sp>
        <p:nvSpPr>
          <p:cNvPr id="4" name="幻灯片图像占位符 3"/>
          <p:cNvSpPr>
            <a:spLocks noGrp="1" noRot="1" noChangeAspect="1"/>
          </p:cNvSpPr>
          <p:nvPr>
            <p:ph type="sldImg" idx="2"/>
          </p:nvPr>
        </p:nvSpPr>
        <p:spPr>
          <a:xfrm>
            <a:off x="2922588" y="849313"/>
            <a:ext cx="4079875" cy="2295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506" y="3271382"/>
            <a:ext cx="7940040" cy="267658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3"/>
            <a:ext cx="4300855"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1899" y="6456613"/>
            <a:ext cx="4300855" cy="341063"/>
          </a:xfrm>
          <a:prstGeom prst="rect">
            <a:avLst/>
          </a:prstGeom>
        </p:spPr>
        <p:txBody>
          <a:bodyPr vert="horz" lIns="91440" tIns="45720" rIns="91440" bIns="45720" rtlCol="0" anchor="b"/>
          <a:lstStyle>
            <a:lvl1pPr algn="r">
              <a:defRPr sz="1200"/>
            </a:lvl1pPr>
          </a:lstStyle>
          <a:p>
            <a:fld id="{00F0FDD1-5445-47D8-99AF-E17C10F84B5D}" type="slidenum">
              <a:rPr lang="zh-CN" altLang="en-US" smtClean="0"/>
              <a:pPr/>
              <a:t>‹#›</a:t>
            </a:fld>
            <a:endParaRPr lang="zh-CN" altLang="en-US"/>
          </a:p>
        </p:txBody>
      </p:sp>
    </p:spTree>
    <p:extLst>
      <p:ext uri="{BB962C8B-B14F-4D97-AF65-F5344CB8AC3E}">
        <p14:creationId xmlns:p14="http://schemas.microsoft.com/office/powerpoint/2010/main" val="4196828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2800" dirty="0"/>
            </a:br>
            <a:endParaRPr lang="en-US" altLang="zh-CN" sz="2800"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1</a:t>
            </a:fld>
            <a:endParaRPr lang="zh-CN" altLang="en-US"/>
          </a:p>
        </p:txBody>
      </p:sp>
    </p:spTree>
    <p:extLst>
      <p:ext uri="{BB962C8B-B14F-4D97-AF65-F5344CB8AC3E}">
        <p14:creationId xmlns:p14="http://schemas.microsoft.com/office/powerpoint/2010/main" val="127854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https://zhuanlan.zhihu.com/p/161626997</a:t>
            </a:r>
          </a:p>
        </p:txBody>
      </p:sp>
      <p:sp>
        <p:nvSpPr>
          <p:cNvPr id="4" name="灯片编号占位符 3"/>
          <p:cNvSpPr>
            <a:spLocks noGrp="1"/>
          </p:cNvSpPr>
          <p:nvPr>
            <p:ph type="sldNum" sz="quarter" idx="10"/>
          </p:nvPr>
        </p:nvSpPr>
        <p:spPr/>
        <p:txBody>
          <a:bodyPr/>
          <a:lstStyle/>
          <a:p>
            <a:fld id="{CF91FFA3-0EA4-44E6-8181-C4602F553C13}" type="slidenum">
              <a:rPr lang="zh-CN" altLang="en-US" smtClean="0"/>
              <a:t>17</a:t>
            </a:fld>
            <a:endParaRPr lang="zh-CN" altLang="en-US"/>
          </a:p>
        </p:txBody>
      </p:sp>
    </p:spTree>
    <p:extLst>
      <p:ext uri="{BB962C8B-B14F-4D97-AF65-F5344CB8AC3E}">
        <p14:creationId xmlns:p14="http://schemas.microsoft.com/office/powerpoint/2010/main" val="408293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dirty="0"/>
              <a:t>前端主要考虑语言，后端考虑机器相关</a:t>
            </a:r>
            <a:endParaRPr lang="en-US" altLang="zh-CN" dirty="0"/>
          </a:p>
          <a:p>
            <a:pPr latinLnBrk="1"/>
            <a:endParaRPr lang="en-US" dirty="0"/>
          </a:p>
          <a:p>
            <a:pPr latinLnBrk="1"/>
            <a:r>
              <a:rPr lang="zh-CN" altLang="en-US" sz="1200" b="0" i="0" kern="1200" dirty="0">
                <a:solidFill>
                  <a:schemeClr val="tx1"/>
                </a:solidFill>
                <a:effectLst/>
                <a:latin typeface="+mn-lt"/>
                <a:ea typeface="+mn-ea"/>
                <a:cs typeface="+mn-cs"/>
              </a:rPr>
              <a:t>中间表示</a:t>
            </a:r>
            <a:r>
              <a:rPr lang="en-US" altLang="zh-CN" sz="1200" b="0" i="0" kern="1200" dirty="0">
                <a:solidFill>
                  <a:schemeClr val="tx1"/>
                </a:solidFill>
                <a:effectLst/>
                <a:latin typeface="+mn-lt"/>
                <a:ea typeface="+mn-ea"/>
                <a:cs typeface="+mn-cs"/>
              </a:rPr>
              <a:t>( intermediate representation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IR) </a:t>
            </a:r>
            <a:r>
              <a:rPr lang="zh-CN" altLang="en-US" sz="1200" b="0" i="0" kern="1200" dirty="0">
                <a:solidFill>
                  <a:schemeClr val="tx1"/>
                </a:solidFill>
                <a:effectLst/>
                <a:latin typeface="+mn-lt"/>
                <a:ea typeface="+mn-ea"/>
                <a:cs typeface="+mn-cs"/>
              </a:rPr>
              <a:t>指编译器对于源程序进行扫描后生成的内部表示，代表源程序的语义和语法结构，编译器的各个阶段都在</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上进行分析或优化变换，因而它对编译器的整体结构、效率和健壮性都有着极大的影响</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中间表示对提高编译器的可移植性以及代码生成起到关键作用，在编译器的研究中，应该设计一种结构良好的中间表示，这种中间表示应在适当的抽象层次上，向上能支持多语言的映射，向下能适应多平台转换且易于进行各种优化</a:t>
            </a: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a:t>
            </a:r>
          </a:p>
          <a:p>
            <a:r>
              <a:rPr lang="zh-CN" altLang="en-US" dirty="0"/>
              <a:t>对于现代编译器来说，编译器前端和后端分别指分析输入源语言和生成目标平台汇编代码的两编译阶段，大部分现代编译器在前端和后端之间会有个中间表示层。有了一个设计良好的中间表示，有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种前端编程语言（</a:t>
            </a:r>
            <a:r>
              <a:rPr lang="en-US" altLang="zh-CN" sz="1200" kern="1200" dirty="0">
                <a:solidFill>
                  <a:schemeClr val="tx1"/>
                </a:solidFill>
                <a:effectLst/>
                <a:latin typeface="+mn-lt"/>
                <a:ea typeface="+mn-ea"/>
                <a:cs typeface="+mn-cs"/>
              </a:rPr>
              <a:t>C\C++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Fortran</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Ada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Java</a:t>
            </a:r>
            <a:r>
              <a:rPr lang="zh-CN" altLang="en-US" sz="1200" kern="1200" dirty="0">
                <a:solidFill>
                  <a:schemeClr val="tx1"/>
                </a:solidFill>
                <a:effectLst/>
                <a:latin typeface="+mn-lt"/>
                <a:ea typeface="+mn-ea"/>
                <a:cs typeface="+mn-cs"/>
              </a:rPr>
              <a:t>等）和</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种后端平台（</a:t>
            </a:r>
            <a:r>
              <a:rPr lang="en-US" altLang="zh-CN" sz="1200" kern="1200" dirty="0">
                <a:solidFill>
                  <a:schemeClr val="tx1"/>
                </a:solidFill>
                <a:effectLst/>
                <a:latin typeface="+mn-lt"/>
                <a:ea typeface="+mn-ea"/>
                <a:cs typeface="+mn-cs"/>
              </a:rPr>
              <a:t>x86</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MIPS</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Sparc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ARM</a:t>
            </a:r>
            <a:r>
              <a:rPr lang="zh-CN" altLang="en-US" sz="1200" kern="1200" dirty="0">
                <a:solidFill>
                  <a:schemeClr val="tx1"/>
                </a:solidFill>
                <a:effectLst/>
                <a:latin typeface="+mn-lt"/>
                <a:ea typeface="+mn-ea"/>
                <a:cs typeface="+mn-cs"/>
              </a:rPr>
              <a:t>等）的编译器设计，这样就减少了为了设计</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中语言和</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个平台从而设计</a:t>
            </a:r>
            <a:r>
              <a:rPr lang="en-US" altLang="zh-CN" sz="1200" kern="1200" dirty="0">
                <a:solidFill>
                  <a:schemeClr val="tx1"/>
                </a:solidFill>
                <a:effectLst/>
                <a:latin typeface="+mn-lt"/>
                <a:ea typeface="+mn-ea"/>
                <a:cs typeface="+mn-cs"/>
              </a:rPr>
              <a:t>m*n</a:t>
            </a:r>
            <a:r>
              <a:rPr lang="zh-CN" altLang="en-US" sz="1200" kern="1200" dirty="0">
                <a:solidFill>
                  <a:schemeClr val="tx1"/>
                </a:solidFill>
                <a:effectLst/>
                <a:latin typeface="+mn-lt"/>
                <a:ea typeface="+mn-ea"/>
                <a:cs typeface="+mn-cs"/>
              </a:rPr>
              <a:t>个编译器设计</a:t>
            </a:r>
            <a:r>
              <a:rPr lang="zh-CN" altLang="en-US" dirty="0"/>
              <a:t>。</a:t>
            </a:r>
            <a:endParaRPr lang="en-US" dirty="0"/>
          </a:p>
          <a:p>
            <a:pPr latinLnBrk="1"/>
            <a:endParaRPr lang="en-US" dirty="0"/>
          </a:p>
        </p:txBody>
      </p:sp>
      <p:sp>
        <p:nvSpPr>
          <p:cNvPr id="4" name="灯片编号占位符 3"/>
          <p:cNvSpPr>
            <a:spLocks noGrp="1"/>
          </p:cNvSpPr>
          <p:nvPr>
            <p:ph type="sldNum" sz="quarter" idx="10"/>
          </p:nvPr>
        </p:nvSpPr>
        <p:spPr/>
        <p:txBody>
          <a:bodyPr/>
          <a:lstStyle/>
          <a:p>
            <a:fld id="{B63CFEA5-D6B2-4E0A-AE62-62F361EF20BC}" type="slidenum">
              <a:rPr lang="zh-CN" altLang="en-US" smtClean="0"/>
              <a:pPr/>
              <a:t>18</a:t>
            </a:fld>
            <a:endParaRPr lang="zh-CN" altLang="en-US"/>
          </a:p>
        </p:txBody>
      </p:sp>
    </p:spTree>
    <p:extLst>
      <p:ext uri="{BB962C8B-B14F-4D97-AF65-F5344CB8AC3E}">
        <p14:creationId xmlns:p14="http://schemas.microsoft.com/office/powerpoint/2010/main" val="108289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19</a:t>
            </a:fld>
            <a:endParaRPr lang="zh-CN" altLang="en-US"/>
          </a:p>
        </p:txBody>
      </p:sp>
    </p:spTree>
    <p:extLst>
      <p:ext uri="{BB962C8B-B14F-4D97-AF65-F5344CB8AC3E}">
        <p14:creationId xmlns:p14="http://schemas.microsoft.com/office/powerpoint/2010/main" val="3630363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endParaRPr lang="en-US" dirty="0"/>
          </a:p>
        </p:txBody>
      </p:sp>
      <p:sp>
        <p:nvSpPr>
          <p:cNvPr id="4" name="灯片编号占位符 3"/>
          <p:cNvSpPr>
            <a:spLocks noGrp="1"/>
          </p:cNvSpPr>
          <p:nvPr>
            <p:ph type="sldNum" sz="quarter" idx="10"/>
          </p:nvPr>
        </p:nvSpPr>
        <p:spPr/>
        <p:txBody>
          <a:bodyPr/>
          <a:lstStyle/>
          <a:p>
            <a:fld id="{CF91FFA3-0EA4-44E6-8181-C4602F553C13}" type="slidenum">
              <a:rPr lang="zh-CN" altLang="en-US" smtClean="0"/>
              <a:t>22</a:t>
            </a:fld>
            <a:endParaRPr lang="zh-CN" altLang="en-US"/>
          </a:p>
        </p:txBody>
      </p:sp>
    </p:spTree>
    <p:extLst>
      <p:ext uri="{BB962C8B-B14F-4D97-AF65-F5344CB8AC3E}">
        <p14:creationId xmlns:p14="http://schemas.microsoft.com/office/powerpoint/2010/main" val="239546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https://zhuanlan.zhihu.com/p/508345356</a:t>
            </a:r>
          </a:p>
        </p:txBody>
      </p:sp>
      <p:sp>
        <p:nvSpPr>
          <p:cNvPr id="4" name="灯片编号占位符 3"/>
          <p:cNvSpPr>
            <a:spLocks noGrp="1"/>
          </p:cNvSpPr>
          <p:nvPr>
            <p:ph type="sldNum" sz="quarter" idx="10"/>
          </p:nvPr>
        </p:nvSpPr>
        <p:spPr/>
        <p:txBody>
          <a:bodyPr/>
          <a:lstStyle/>
          <a:p>
            <a:fld id="{CF91FFA3-0EA4-44E6-8181-C4602F553C13}" type="slidenum">
              <a:rPr lang="zh-CN" altLang="en-US" smtClean="0"/>
              <a:t>25</a:t>
            </a:fld>
            <a:endParaRPr lang="zh-CN" altLang="en-US"/>
          </a:p>
        </p:txBody>
      </p:sp>
    </p:spTree>
    <p:extLst>
      <p:ext uri="{BB962C8B-B14F-4D97-AF65-F5344CB8AC3E}">
        <p14:creationId xmlns:p14="http://schemas.microsoft.com/office/powerpoint/2010/main" val="1691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29</a:t>
            </a:fld>
            <a:endParaRPr lang="zh-CN" altLang="en-US"/>
          </a:p>
        </p:txBody>
      </p:sp>
    </p:spTree>
    <p:extLst>
      <p:ext uri="{BB962C8B-B14F-4D97-AF65-F5344CB8AC3E}">
        <p14:creationId xmlns:p14="http://schemas.microsoft.com/office/powerpoint/2010/main" val="181307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来源：</a:t>
            </a:r>
            <a:r>
              <a:rPr lang="en-US" altLang="zh-CN" dirty="0"/>
              <a:t>https://www.gov.cn/xinwen/2023-02/22/content_5742718.htm</a:t>
            </a:r>
            <a:endParaRPr 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31</a:t>
            </a:fld>
            <a:endParaRPr lang="zh-CN" altLang="en-US"/>
          </a:p>
        </p:txBody>
      </p:sp>
    </p:spTree>
    <p:extLst>
      <p:ext uri="{BB962C8B-B14F-4D97-AF65-F5344CB8AC3E}">
        <p14:creationId xmlns:p14="http://schemas.microsoft.com/office/powerpoint/2010/main" val="53668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33</a:t>
            </a:fld>
            <a:endParaRPr lang="zh-CN" altLang="en-US"/>
          </a:p>
        </p:txBody>
      </p:sp>
    </p:spTree>
    <p:extLst>
      <p:ext uri="{BB962C8B-B14F-4D97-AF65-F5344CB8AC3E}">
        <p14:creationId xmlns:p14="http://schemas.microsoft.com/office/powerpoint/2010/main" val="2063348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34</a:t>
            </a:fld>
            <a:endParaRPr lang="zh-CN" altLang="en-US"/>
          </a:p>
        </p:txBody>
      </p:sp>
    </p:spTree>
    <p:extLst>
      <p:ext uri="{BB962C8B-B14F-4D97-AF65-F5344CB8AC3E}">
        <p14:creationId xmlns:p14="http://schemas.microsoft.com/office/powerpoint/2010/main" val="355598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35</a:t>
            </a:fld>
            <a:endParaRPr lang="zh-CN" altLang="en-US"/>
          </a:p>
        </p:txBody>
      </p:sp>
    </p:spTree>
    <p:extLst>
      <p:ext uri="{BB962C8B-B14F-4D97-AF65-F5344CB8AC3E}">
        <p14:creationId xmlns:p14="http://schemas.microsoft.com/office/powerpoint/2010/main" val="303674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2</a:t>
            </a:fld>
            <a:endParaRPr lang="zh-CN" altLang="en-US"/>
          </a:p>
        </p:txBody>
      </p:sp>
    </p:spTree>
    <p:extLst>
      <p:ext uri="{BB962C8B-B14F-4D97-AF65-F5344CB8AC3E}">
        <p14:creationId xmlns:p14="http://schemas.microsoft.com/office/powerpoint/2010/main" val="89351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37</a:t>
            </a:fld>
            <a:endParaRPr lang="zh-CN" altLang="en-US"/>
          </a:p>
        </p:txBody>
      </p:sp>
    </p:spTree>
    <p:extLst>
      <p:ext uri="{BB962C8B-B14F-4D97-AF65-F5344CB8AC3E}">
        <p14:creationId xmlns:p14="http://schemas.microsoft.com/office/powerpoint/2010/main" val="162155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41</a:t>
            </a:fld>
            <a:endParaRPr lang="zh-CN" altLang="en-US"/>
          </a:p>
        </p:txBody>
      </p:sp>
    </p:spTree>
    <p:extLst>
      <p:ext uri="{BB962C8B-B14F-4D97-AF65-F5344CB8AC3E}">
        <p14:creationId xmlns:p14="http://schemas.microsoft.com/office/powerpoint/2010/main" val="1970762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2800" dirty="0"/>
            </a:br>
            <a:endParaRPr lang="en-US" altLang="zh-CN" sz="2800"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42</a:t>
            </a:fld>
            <a:endParaRPr lang="zh-CN" altLang="en-US"/>
          </a:p>
        </p:txBody>
      </p:sp>
    </p:spTree>
    <p:extLst>
      <p:ext uri="{BB962C8B-B14F-4D97-AF65-F5344CB8AC3E}">
        <p14:creationId xmlns:p14="http://schemas.microsoft.com/office/powerpoint/2010/main" val="48737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https://www.joshwieder.net/2014/11/compiling-c-using-clang.html#:~:text=In%20order%20to%20have%20clang%20convert%20your%20C,hello2.s%29.%20The%20resulting%20assembly%20encoded%20language%20is%20processor-specific.</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 Programming Tutorial Part 1 - Compiling C using clang</a:t>
            </a:r>
          </a:p>
          <a:p>
            <a:endParaRPr lang="en-US" dirty="0"/>
          </a:p>
        </p:txBody>
      </p:sp>
      <p:sp>
        <p:nvSpPr>
          <p:cNvPr id="4" name="灯片编号占位符 3"/>
          <p:cNvSpPr>
            <a:spLocks noGrp="1"/>
          </p:cNvSpPr>
          <p:nvPr>
            <p:ph type="sldNum" sz="quarter" idx="10"/>
          </p:nvPr>
        </p:nvSpPr>
        <p:spPr/>
        <p:txBody>
          <a:bodyPr/>
          <a:lstStyle/>
          <a:p>
            <a:fld id="{B63CFEA5-D6B2-4E0A-AE62-62F361EF20BC}" type="slidenum">
              <a:rPr lang="zh-CN" altLang="en-US" smtClean="0"/>
              <a:pPr/>
              <a:t>4</a:t>
            </a:fld>
            <a:endParaRPr lang="zh-CN" altLang="en-US"/>
          </a:p>
        </p:txBody>
      </p:sp>
    </p:spTree>
    <p:extLst>
      <p:ext uri="{BB962C8B-B14F-4D97-AF65-F5344CB8AC3E}">
        <p14:creationId xmlns:p14="http://schemas.microsoft.com/office/powerpoint/2010/main" val="64027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（C Preprocessor）</a:t>
            </a:r>
            <a:r>
              <a:rPr lang="zh-CN" altLang="en-US" sz="1200" b="0" i="0" kern="1200" dirty="0">
                <a:solidFill>
                  <a:schemeClr val="tx1"/>
                </a:solidFill>
                <a:effectLst/>
                <a:latin typeface="+mn-lt"/>
                <a:ea typeface="+mn-ea"/>
                <a:cs typeface="+mn-cs"/>
              </a:rPr>
              <a:t>简写为 </a:t>
            </a:r>
            <a:r>
              <a:rPr lang="en-US" sz="1200" b="0" i="0" kern="1200" dirty="0">
                <a:solidFill>
                  <a:schemeClr val="tx1"/>
                </a:solidFill>
                <a:effectLst/>
                <a:latin typeface="+mn-lt"/>
                <a:ea typeface="+mn-ea"/>
                <a:cs typeface="+mn-cs"/>
              </a:rPr>
              <a:t>CPP, </a:t>
            </a:r>
            <a:r>
              <a:rPr lang="en-US" altLang="zh-CN" sz="1200" b="1" i="0" kern="1200" dirty="0">
                <a:solidFill>
                  <a:schemeClr val="tx1"/>
                </a:solidFill>
                <a:effectLst/>
                <a:latin typeface="+mn-lt"/>
                <a:ea typeface="+mn-ea"/>
                <a:cs typeface="+mn-cs"/>
              </a:rPr>
              <a:t>C </a:t>
            </a:r>
            <a:r>
              <a:rPr lang="zh-CN" altLang="en-US" sz="1200" b="1" i="0" kern="1200" dirty="0">
                <a:solidFill>
                  <a:schemeClr val="tx1"/>
                </a:solidFill>
                <a:effectLst/>
                <a:latin typeface="+mn-lt"/>
                <a:ea typeface="+mn-ea"/>
                <a:cs typeface="+mn-cs"/>
              </a:rPr>
              <a:t>预处理器</a:t>
            </a:r>
            <a:r>
              <a:rPr lang="zh-CN" altLang="en-US" sz="1200" b="0" i="0" kern="1200" dirty="0">
                <a:solidFill>
                  <a:schemeClr val="tx1"/>
                </a:solidFill>
                <a:effectLst/>
                <a:latin typeface="+mn-lt"/>
                <a:ea typeface="+mn-ea"/>
                <a:cs typeface="+mn-cs"/>
              </a:rPr>
              <a:t>不是编译器的组成部分，但是它是编译过程中一个单独的步骤。简言之，</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预处理器只不过是一个文本替换工具而已，它们会指示编译器在实际编译之前完成所需的预处理。</a:t>
            </a:r>
            <a:endParaRPr lang="en-US" dirty="0"/>
          </a:p>
        </p:txBody>
      </p:sp>
      <p:sp>
        <p:nvSpPr>
          <p:cNvPr id="4" name="灯片编号占位符 3"/>
          <p:cNvSpPr>
            <a:spLocks noGrp="1"/>
          </p:cNvSpPr>
          <p:nvPr>
            <p:ph type="sldNum" sz="quarter" idx="10"/>
          </p:nvPr>
        </p:nvSpPr>
        <p:spPr/>
        <p:txBody>
          <a:bodyPr/>
          <a:lstStyle/>
          <a:p>
            <a:fld id="{B63CFEA5-D6B2-4E0A-AE62-62F361EF20BC}" type="slidenum">
              <a:rPr lang="zh-CN" altLang="en-US" smtClean="0"/>
              <a:pPr/>
              <a:t>5</a:t>
            </a:fld>
            <a:endParaRPr lang="zh-CN" altLang="en-US"/>
          </a:p>
        </p:txBody>
      </p:sp>
    </p:spTree>
    <p:extLst>
      <p:ext uri="{BB962C8B-B14F-4D97-AF65-F5344CB8AC3E}">
        <p14:creationId xmlns:p14="http://schemas.microsoft.com/office/powerpoint/2010/main" val="404542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代码体量</a:t>
            </a:r>
            <a:r>
              <a:rPr lang="en-US" altLang="zh-CN" dirty="0"/>
              <a:t>-&gt; </a:t>
            </a:r>
            <a:r>
              <a:rPr lang="zh-CN" altLang="en-US" dirty="0"/>
              <a:t>嵌入式环境；代码性能等</a:t>
            </a:r>
            <a:endParaRPr lang="en-US" dirty="0"/>
          </a:p>
        </p:txBody>
      </p:sp>
      <p:sp>
        <p:nvSpPr>
          <p:cNvPr id="4" name="灯片编号占位符 3"/>
          <p:cNvSpPr>
            <a:spLocks noGrp="1"/>
          </p:cNvSpPr>
          <p:nvPr>
            <p:ph type="sldNum" sz="quarter" idx="10"/>
          </p:nvPr>
        </p:nvSpPr>
        <p:spPr/>
        <p:txBody>
          <a:bodyPr/>
          <a:lstStyle/>
          <a:p>
            <a:fld id="{CF91FFA3-0EA4-44E6-8181-C4602F553C13}" type="slidenum">
              <a:rPr lang="zh-CN" altLang="en-US" smtClean="0"/>
              <a:t>6</a:t>
            </a:fld>
            <a:endParaRPr lang="zh-CN" altLang="en-US"/>
          </a:p>
        </p:txBody>
      </p:sp>
    </p:spTree>
    <p:extLst>
      <p:ext uri="{BB962C8B-B14F-4D97-AF65-F5344CB8AC3E}">
        <p14:creationId xmlns:p14="http://schemas.microsoft.com/office/powerpoint/2010/main" val="38364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需要在这里执行一下</a:t>
            </a:r>
            <a:endParaRPr lang="en-US" altLang="zh-CN" dirty="0"/>
          </a:p>
        </p:txBody>
      </p:sp>
      <p:sp>
        <p:nvSpPr>
          <p:cNvPr id="4" name="灯片编号占位符 3"/>
          <p:cNvSpPr>
            <a:spLocks noGrp="1"/>
          </p:cNvSpPr>
          <p:nvPr>
            <p:ph type="sldNum" sz="quarter" idx="10"/>
          </p:nvPr>
        </p:nvSpPr>
        <p:spPr/>
        <p:txBody>
          <a:bodyPr/>
          <a:lstStyle/>
          <a:p>
            <a:fld id="{CF91FFA3-0EA4-44E6-8181-C4602F553C13}" type="slidenum">
              <a:rPr lang="zh-CN" altLang="en-US" smtClean="0"/>
              <a:t>8</a:t>
            </a:fld>
            <a:endParaRPr lang="zh-CN" altLang="en-US"/>
          </a:p>
        </p:txBody>
      </p:sp>
    </p:spTree>
    <p:extLst>
      <p:ext uri="{BB962C8B-B14F-4D97-AF65-F5344CB8AC3E}">
        <p14:creationId xmlns:p14="http://schemas.microsoft.com/office/powerpoint/2010/main" val="218225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https://zhuanlan.zhihu.com/p/39586598</a:t>
            </a:r>
          </a:p>
        </p:txBody>
      </p:sp>
      <p:sp>
        <p:nvSpPr>
          <p:cNvPr id="4" name="灯片编号占位符 3"/>
          <p:cNvSpPr>
            <a:spLocks noGrp="1"/>
          </p:cNvSpPr>
          <p:nvPr>
            <p:ph type="sldNum" sz="quarter" idx="10"/>
          </p:nvPr>
        </p:nvSpPr>
        <p:spPr/>
        <p:txBody>
          <a:bodyPr/>
          <a:lstStyle/>
          <a:p>
            <a:fld id="{CF91FFA3-0EA4-44E6-8181-C4602F553C13}" type="slidenum">
              <a:rPr lang="zh-CN" altLang="en-US" smtClean="0"/>
              <a:t>12</a:t>
            </a:fld>
            <a:endParaRPr lang="zh-CN" altLang="en-US"/>
          </a:p>
        </p:txBody>
      </p:sp>
    </p:spTree>
    <p:extLst>
      <p:ext uri="{BB962C8B-B14F-4D97-AF65-F5344CB8AC3E}">
        <p14:creationId xmlns:p14="http://schemas.microsoft.com/office/powerpoint/2010/main" val="229387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左值和右值的区分，哪些操作只需要左值</a:t>
            </a:r>
            <a:r>
              <a:rPr lang="en-US" altLang="zh-CN" dirty="0"/>
              <a:t>x++,--x</a:t>
            </a:r>
            <a:r>
              <a:rPr lang="zh-CN" altLang="en-US" dirty="0"/>
              <a:t>，哪些必须是右值</a:t>
            </a:r>
            <a:r>
              <a:rPr lang="en-US" altLang="zh-CN" dirty="0" err="1"/>
              <a:t>const</a:t>
            </a:r>
            <a:r>
              <a:rPr lang="zh-CN" altLang="en-US" dirty="0"/>
              <a:t>？</a:t>
            </a:r>
            <a:endParaRPr lang="en-US" altLang="zh-CN" dirty="0"/>
          </a:p>
          <a:p>
            <a:endParaRPr lang="en-US" dirty="0"/>
          </a:p>
          <a:p>
            <a:r>
              <a:rPr lang="en-US" dirty="0"/>
              <a:t>https://cloud.tencent.com/developer/article/2055251</a:t>
            </a:r>
          </a:p>
        </p:txBody>
      </p:sp>
      <p:sp>
        <p:nvSpPr>
          <p:cNvPr id="4" name="灯片编号占位符 3"/>
          <p:cNvSpPr>
            <a:spLocks noGrp="1"/>
          </p:cNvSpPr>
          <p:nvPr>
            <p:ph type="sldNum" sz="quarter" idx="10"/>
          </p:nvPr>
        </p:nvSpPr>
        <p:spPr/>
        <p:txBody>
          <a:bodyPr/>
          <a:lstStyle/>
          <a:p>
            <a:fld id="{CF91FFA3-0EA4-44E6-8181-C4602F553C13}" type="slidenum">
              <a:rPr lang="zh-CN" altLang="en-US" smtClean="0"/>
              <a:t>13</a:t>
            </a:fld>
            <a:endParaRPr lang="zh-CN" altLang="en-US"/>
          </a:p>
        </p:txBody>
      </p:sp>
    </p:spTree>
    <p:extLst>
      <p:ext uri="{BB962C8B-B14F-4D97-AF65-F5344CB8AC3E}">
        <p14:creationId xmlns:p14="http://schemas.microsoft.com/office/powerpoint/2010/main" val="284344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dirty="0"/>
              <a:t>clang -S -emit-llvm -O3 test.c</a:t>
            </a:r>
            <a:endParaRPr lang="en-US" dirty="0"/>
          </a:p>
        </p:txBody>
      </p:sp>
      <p:sp>
        <p:nvSpPr>
          <p:cNvPr id="4" name="灯片编号占位符 3"/>
          <p:cNvSpPr>
            <a:spLocks noGrp="1"/>
          </p:cNvSpPr>
          <p:nvPr>
            <p:ph type="sldNum" sz="quarter" idx="10"/>
          </p:nvPr>
        </p:nvSpPr>
        <p:spPr/>
        <p:txBody>
          <a:bodyPr/>
          <a:lstStyle/>
          <a:p>
            <a:fld id="{CF91FFA3-0EA4-44E6-8181-C4602F553C13}" type="slidenum">
              <a:rPr lang="zh-CN" altLang="en-US" smtClean="0"/>
              <a:t>16</a:t>
            </a:fld>
            <a:endParaRPr lang="zh-CN" altLang="en-US"/>
          </a:p>
        </p:txBody>
      </p:sp>
    </p:spTree>
    <p:extLst>
      <p:ext uri="{BB962C8B-B14F-4D97-AF65-F5344CB8AC3E}">
        <p14:creationId xmlns:p14="http://schemas.microsoft.com/office/powerpoint/2010/main" val="183630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198AAF5-0ECA-6D48-BB0C-83F7708D91FB}"/>
              </a:ext>
            </a:extLst>
          </p:cNvPr>
          <p:cNvSpPr>
            <a:spLocks noGrp="1"/>
          </p:cNvSpPr>
          <p:nvPr>
            <p:ph type="dt" sz="half" idx="10"/>
          </p:nvPr>
        </p:nvSpPr>
        <p:spPr/>
        <p:txBody>
          <a:bodyPr/>
          <a:lstStyle/>
          <a:p>
            <a:fld id="{7427FD09-88CF-9D44-96A3-70F37CDE5FE9}" type="datetimeFigureOut">
              <a:rPr kumimoji="1" lang="zh-CN" altLang="en-US" smtClean="0"/>
              <a:t>2025/2/27</a:t>
            </a:fld>
            <a:endParaRPr kumimoji="1" lang="zh-CN" altLang="en-US"/>
          </a:p>
        </p:txBody>
      </p:sp>
      <p:sp>
        <p:nvSpPr>
          <p:cNvPr id="5" name="页脚占位符 4">
            <a:extLst>
              <a:ext uri="{FF2B5EF4-FFF2-40B4-BE49-F238E27FC236}">
                <a16:creationId xmlns:a16="http://schemas.microsoft.com/office/drawing/2014/main" id="{46048AFF-262A-DF45-A894-D8C0CF169C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053600-57CB-4847-8892-3646D987849F}"/>
              </a:ext>
            </a:extLst>
          </p:cNvPr>
          <p:cNvSpPr>
            <a:spLocks noGrp="1"/>
          </p:cNvSpPr>
          <p:nvPr>
            <p:ph type="sldNum" sz="quarter" idx="12"/>
          </p:nvPr>
        </p:nvSpPr>
        <p:spPr/>
        <p:txBody>
          <a:bodyPr/>
          <a:lstStyle/>
          <a:p>
            <a:fld id="{6C52A2C0-4A2C-6E4A-BE17-4F11EA265707}" type="slidenum">
              <a:rPr kumimoji="1" lang="zh-CN" altLang="en-US" smtClean="0"/>
              <a:t>‹#›</a:t>
            </a:fld>
            <a:endParaRPr kumimoji="1" lang="zh-CN" altLang="en-US"/>
          </a:p>
        </p:txBody>
      </p:sp>
      <p:sp>
        <p:nvSpPr>
          <p:cNvPr id="12" name="文本占位符 11">
            <a:extLst>
              <a:ext uri="{FF2B5EF4-FFF2-40B4-BE49-F238E27FC236}">
                <a16:creationId xmlns:a16="http://schemas.microsoft.com/office/drawing/2014/main" id="{BA86CDF9-0113-48A2-8D27-18ED99EC3576}"/>
              </a:ext>
            </a:extLst>
          </p:cNvPr>
          <p:cNvSpPr>
            <a:spLocks noGrp="1"/>
          </p:cNvSpPr>
          <p:nvPr>
            <p:ph type="body" sz="quarter" idx="13"/>
          </p:nvPr>
        </p:nvSpPr>
        <p:spPr>
          <a:xfrm>
            <a:off x="382588" y="161925"/>
            <a:ext cx="7626350" cy="590550"/>
          </a:xfrm>
        </p:spPr>
        <p:txBody>
          <a:bodyPr>
            <a:normAutofit/>
          </a:bodyPr>
          <a:lstStyle>
            <a:lvl1pPr marL="0" indent="0" algn="l" defTabSz="914400" rtl="0" eaLnBrk="1" latinLnBrk="0" hangingPunct="1">
              <a:lnSpc>
                <a:spcPct val="90000"/>
              </a:lnSpc>
              <a:spcBef>
                <a:spcPct val="0"/>
              </a:spcBef>
              <a:buNone/>
              <a:defRPr kumimoji="1" lang="zh-CN" altLang="en-US" sz="3600" b="1" kern="1200" dirty="0" smtClean="0">
                <a:solidFill>
                  <a:schemeClr val="bg1"/>
                </a:solidFill>
                <a:latin typeface="微软雅黑" panose="020B0503020204020204" pitchFamily="34" charset="-122"/>
                <a:ea typeface="微软雅黑" panose="020B0503020204020204" pitchFamily="34" charset="-122"/>
                <a:cs typeface="+mj-cs"/>
              </a:defRPr>
            </a:lvl1pPr>
          </a:lstStyle>
          <a:p>
            <a:pPr lvl="0"/>
            <a:r>
              <a:rPr lang="zh-CN" altLang="en-US" dirty="0"/>
              <a:t>编辑母版文本样式</a:t>
            </a:r>
          </a:p>
        </p:txBody>
      </p:sp>
      <p:sp>
        <p:nvSpPr>
          <p:cNvPr id="14" name="内容占位符 13">
            <a:extLst>
              <a:ext uri="{FF2B5EF4-FFF2-40B4-BE49-F238E27FC236}">
                <a16:creationId xmlns:a16="http://schemas.microsoft.com/office/drawing/2014/main" id="{8317AAF8-D365-4CCE-8E3D-634583D577AD}"/>
              </a:ext>
            </a:extLst>
          </p:cNvPr>
          <p:cNvSpPr>
            <a:spLocks noGrp="1"/>
          </p:cNvSpPr>
          <p:nvPr>
            <p:ph sz="quarter" idx="14" hasCustomPrompt="1"/>
          </p:nvPr>
        </p:nvSpPr>
        <p:spPr>
          <a:xfrm>
            <a:off x="1524000" y="3729360"/>
            <a:ext cx="9144000" cy="1655762"/>
          </a:xfrm>
        </p:spPr>
        <p:txBody>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（姓名）</a:t>
            </a:r>
          </a:p>
          <a:p>
            <a:pPr lvl="0"/>
            <a:r>
              <a:rPr lang="zh-CN" altLang="en-US" dirty="0"/>
              <a:t>中国科学技术大学</a:t>
            </a:r>
          </a:p>
          <a:p>
            <a:pPr lvl="0"/>
            <a:endParaRPr lang="zh-CN" altLang="en-US" dirty="0"/>
          </a:p>
        </p:txBody>
      </p:sp>
      <p:sp>
        <p:nvSpPr>
          <p:cNvPr id="16" name="内容占位符 15">
            <a:extLst>
              <a:ext uri="{FF2B5EF4-FFF2-40B4-BE49-F238E27FC236}">
                <a16:creationId xmlns:a16="http://schemas.microsoft.com/office/drawing/2014/main" id="{685A5458-BE19-477B-9021-BD7264109DE6}"/>
              </a:ext>
            </a:extLst>
          </p:cNvPr>
          <p:cNvSpPr>
            <a:spLocks noGrp="1"/>
          </p:cNvSpPr>
          <p:nvPr>
            <p:ph sz="quarter" idx="15" hasCustomPrompt="1"/>
          </p:nvPr>
        </p:nvSpPr>
        <p:spPr>
          <a:xfrm>
            <a:off x="1524000" y="1072979"/>
            <a:ext cx="9144000" cy="2387600"/>
          </a:xfrm>
        </p:spPr>
        <p:txBody>
          <a:bodyPr anchor="b">
            <a:normAutofit/>
          </a:bodyPr>
          <a:lstStyle>
            <a:lvl1pPr marL="0" indent="0" algn="ctr">
              <a:buNone/>
              <a:defRPr lang="zh-CN" altLang="en-US" sz="6000" b="1" kern="1200" dirty="0">
                <a:solidFill>
                  <a:srgbClr val="0070C0"/>
                </a:solidFill>
                <a:latin typeface="微软雅黑" panose="020B0503020204020204" pitchFamily="34" charset="-122"/>
                <a:ea typeface="微软雅黑" panose="020B0503020204020204" pitchFamily="34" charset="-122"/>
                <a:cs typeface="+mj-cs"/>
              </a:defRPr>
            </a:lvl1pPr>
          </a:lstStyle>
          <a:p>
            <a:pPr lvl="0"/>
            <a:r>
              <a:rPr lang="zh-CN" altLang="en-US" kern="1200" dirty="0">
                <a:solidFill>
                  <a:srgbClr val="0070C0"/>
                </a:solidFill>
              </a:rPr>
              <a:t>第一讲</a:t>
            </a:r>
            <a:r>
              <a:rPr lang="en-US" altLang="zh-CN" kern="1200" dirty="0">
                <a:solidFill>
                  <a:srgbClr val="0070C0"/>
                </a:solidFill>
              </a:rPr>
              <a:t> </a:t>
            </a:r>
            <a:r>
              <a:rPr lang="zh-CN" altLang="en-US" kern="1200" dirty="0">
                <a:solidFill>
                  <a:srgbClr val="0070C0"/>
                </a:solidFill>
              </a:rPr>
              <a:t>预备实验</a:t>
            </a:r>
            <a:endParaRPr lang="zh-CN" altLang="en-US" dirty="0"/>
          </a:p>
        </p:txBody>
      </p:sp>
    </p:spTree>
    <p:extLst>
      <p:ext uri="{BB962C8B-B14F-4D97-AF65-F5344CB8AC3E}">
        <p14:creationId xmlns:p14="http://schemas.microsoft.com/office/powerpoint/2010/main" val="411743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44695-FADB-40EA-AFEB-6877954E96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54D087-B035-42DC-B718-5B1ECEC8FE26}"/>
              </a:ext>
            </a:extLst>
          </p:cNvPr>
          <p:cNvSpPr>
            <a:spLocks noGrp="1"/>
          </p:cNvSpPr>
          <p:nvPr>
            <p:ph type="dt" sz="half" idx="10"/>
          </p:nvPr>
        </p:nvSpPr>
        <p:spPr/>
        <p:txBody>
          <a:bodyPr/>
          <a:lstStyle/>
          <a:p>
            <a:fld id="{7427FD09-88CF-9D44-96A3-70F37CDE5FE9}" type="datetimeFigureOut">
              <a:rPr kumimoji="1" lang="zh-CN" altLang="en-US" smtClean="0"/>
              <a:t>2025/2/27</a:t>
            </a:fld>
            <a:endParaRPr kumimoji="1" lang="zh-CN" altLang="en-US"/>
          </a:p>
        </p:txBody>
      </p:sp>
      <p:sp>
        <p:nvSpPr>
          <p:cNvPr id="4" name="页脚占位符 3">
            <a:extLst>
              <a:ext uri="{FF2B5EF4-FFF2-40B4-BE49-F238E27FC236}">
                <a16:creationId xmlns:a16="http://schemas.microsoft.com/office/drawing/2014/main" id="{E5FDB91C-FB58-4969-BD88-58F98546F35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091E9FD-22C3-47D1-9F31-14F8188CED65}"/>
              </a:ext>
            </a:extLst>
          </p:cNvPr>
          <p:cNvSpPr>
            <a:spLocks noGrp="1"/>
          </p:cNvSpPr>
          <p:nvPr>
            <p:ph type="sldNum" sz="quarter" idx="12"/>
          </p:nvPr>
        </p:nvSpPr>
        <p:spPr/>
        <p:txBody>
          <a:bodyPr/>
          <a:lstStyle/>
          <a:p>
            <a:fld id="{6C52A2C0-4A2C-6E4A-BE17-4F11EA265707}" type="slidenum">
              <a:rPr kumimoji="1" lang="zh-CN" altLang="en-US" smtClean="0"/>
              <a:t>‹#›</a:t>
            </a:fld>
            <a:endParaRPr kumimoji="1" lang="zh-CN" altLang="en-US"/>
          </a:p>
        </p:txBody>
      </p:sp>
      <p:grpSp>
        <p:nvGrpSpPr>
          <p:cNvPr id="10" name="组合 9">
            <a:extLst>
              <a:ext uri="{FF2B5EF4-FFF2-40B4-BE49-F238E27FC236}">
                <a16:creationId xmlns:a16="http://schemas.microsoft.com/office/drawing/2014/main" id="{9EF92B66-533D-49A0-B305-06BAC8F5371C}"/>
              </a:ext>
            </a:extLst>
          </p:cNvPr>
          <p:cNvGrpSpPr/>
          <p:nvPr userDrawn="1"/>
        </p:nvGrpSpPr>
        <p:grpSpPr>
          <a:xfrm>
            <a:off x="3179676" y="2019713"/>
            <a:ext cx="5832648" cy="2444733"/>
            <a:chOff x="4738353" y="1691570"/>
            <a:chExt cx="7209594" cy="2444733"/>
          </a:xfrm>
        </p:grpSpPr>
        <p:sp>
          <p:nvSpPr>
            <p:cNvPr id="11" name="TextBox 9">
              <a:extLst>
                <a:ext uri="{FF2B5EF4-FFF2-40B4-BE49-F238E27FC236}">
                  <a16:creationId xmlns:a16="http://schemas.microsoft.com/office/drawing/2014/main" id="{3D596B64-AD27-4D1B-A9F5-F24A70E86E8F}"/>
                </a:ext>
              </a:extLst>
            </p:cNvPr>
            <p:cNvSpPr txBox="1"/>
            <p:nvPr/>
          </p:nvSpPr>
          <p:spPr>
            <a:xfrm>
              <a:off x="4738353" y="1691570"/>
              <a:ext cx="7209594" cy="1344149"/>
            </a:xfrm>
            <a:prstGeom prst="rect">
              <a:avLst/>
            </a:prstGeom>
            <a:noFill/>
          </p:spPr>
          <p:txBody>
            <a:bodyPr wrap="square" tIns="240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kern="0" spc="800" dirty="0">
                  <a:ln w="11430"/>
                  <a:solidFill>
                    <a:srgbClr val="0070C0"/>
                  </a:solidFill>
                  <a:latin typeface="微软雅黑" pitchFamily="34" charset="-122"/>
                  <a:ea typeface="微软雅黑" pitchFamily="34" charset="-122"/>
                </a:rPr>
                <a:t>下期再见！</a:t>
              </a:r>
              <a:endParaRPr kumimoji="0" lang="en-US" altLang="zh-CN" sz="5400" b="1" i="0" u="none" strike="noStrike" kern="0" cap="none" spc="800" normalizeH="0" baseline="0" noProof="0" dirty="0">
                <a:ln w="11430"/>
                <a:solidFill>
                  <a:srgbClr val="0070C0"/>
                </a:solidFill>
                <a:effectLst/>
                <a:uLnTx/>
                <a:uFillTx/>
                <a:latin typeface="微软雅黑" pitchFamily="34" charset="-122"/>
                <a:ea typeface="微软雅黑" pitchFamily="34" charset="-122"/>
              </a:endParaRPr>
            </a:p>
          </p:txBody>
        </p:sp>
        <p:sp>
          <p:nvSpPr>
            <p:cNvPr id="12" name="副标题 2">
              <a:extLst>
                <a:ext uri="{FF2B5EF4-FFF2-40B4-BE49-F238E27FC236}">
                  <a16:creationId xmlns:a16="http://schemas.microsoft.com/office/drawing/2014/main" id="{EDCAA9E4-7F53-48F7-8E14-868A28339E05}"/>
                </a:ext>
              </a:extLst>
            </p:cNvPr>
            <p:cNvSpPr txBox="1">
              <a:spLocks/>
            </p:cNvSpPr>
            <p:nvPr/>
          </p:nvSpPr>
          <p:spPr bwMode="auto">
            <a:xfrm>
              <a:off x="4738353" y="3035719"/>
              <a:ext cx="7031579" cy="1100584"/>
            </a:xfrm>
            <a:prstGeom prst="rect">
              <a:avLst/>
            </a:prstGeom>
            <a:solidFill>
              <a:schemeClr val="bg1"/>
            </a:solidFill>
            <a:ln w="9525">
              <a:noFill/>
              <a:miter lim="800000"/>
              <a:headEnd/>
              <a:tailEnd/>
            </a:ln>
            <a:effectLst/>
          </p:spPr>
          <p:txBody>
            <a:bodyPr vert="horz" wrap="square" lIns="121920" tIns="60960" rIns="121920" bIns="60960" numCol="1" anchor="t" anchorCtr="0" compatLnSpc="1">
              <a:prstTxWarp prst="textNoShape">
                <a:avLst/>
              </a:prstTxWarp>
            </a:bodyPr>
            <a:lstStyle>
              <a:lvl1pPr marL="342900" indent="-342900" algn="l" rtl="0" fontAlgn="base">
                <a:spcBef>
                  <a:spcPct val="20000"/>
                </a:spcBef>
                <a:spcAft>
                  <a:spcPct val="0"/>
                </a:spcAft>
                <a:buClr>
                  <a:srgbClr val="003366"/>
                </a:buClr>
                <a:buChar char="•"/>
                <a:defRPr sz="3200">
                  <a:solidFill>
                    <a:schemeClr val="tx1"/>
                  </a:solidFill>
                  <a:latin typeface="Arial" pitchFamily="34" charset="0"/>
                  <a:ea typeface="微软雅黑" pitchFamily="34" charset="-122"/>
                  <a:cs typeface="Arial" pitchFamily="34" charset="0"/>
                </a:defRPr>
              </a:lvl1pPr>
              <a:lvl2pPr marL="742950" indent="-285750" algn="l" rtl="0" fontAlgn="base">
                <a:spcBef>
                  <a:spcPct val="20000"/>
                </a:spcBef>
                <a:spcAft>
                  <a:spcPct val="0"/>
                </a:spcAft>
                <a:buClr>
                  <a:srgbClr val="003366"/>
                </a:buClr>
                <a:buChar char="–"/>
                <a:defRPr sz="2800">
                  <a:solidFill>
                    <a:schemeClr val="tx1"/>
                  </a:solidFill>
                  <a:latin typeface="Arial" pitchFamily="34" charset="0"/>
                  <a:ea typeface="微软雅黑" pitchFamily="34" charset="-122"/>
                  <a:cs typeface="Arial" pitchFamily="34" charset="0"/>
                </a:defRPr>
              </a:lvl2pPr>
              <a:lvl3pPr marL="1143000" indent="-228600" algn="l" rtl="0" fontAlgn="base">
                <a:spcBef>
                  <a:spcPct val="20000"/>
                </a:spcBef>
                <a:spcAft>
                  <a:spcPct val="0"/>
                </a:spcAft>
                <a:buClr>
                  <a:srgbClr val="003366"/>
                </a:buClr>
                <a:buChar char="•"/>
                <a:defRPr sz="2400">
                  <a:solidFill>
                    <a:schemeClr val="tx1"/>
                  </a:solidFill>
                  <a:latin typeface="Arial" pitchFamily="34" charset="0"/>
                  <a:ea typeface="微软雅黑" pitchFamily="34" charset="-122"/>
                  <a:cs typeface="Arial" pitchFamily="34" charset="0"/>
                </a:defRPr>
              </a:lvl3pPr>
              <a:lvl4pPr marL="16002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4pPr>
              <a:lvl5pPr marL="20574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
                  <a:srgbClr val="003366"/>
                </a:buClr>
                <a:buSzTx/>
                <a:buFontTx/>
                <a:buNone/>
                <a:tabLst/>
                <a:defRPr/>
              </a:pPr>
              <a:r>
                <a:rPr kumimoji="0" lang="en-US" altLang="zh-CN"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Thanks</a:t>
              </a:r>
              <a:r>
                <a:rPr kumimoji="0" lang="zh-CN" altLang="en-US"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a:t>
              </a:r>
              <a:endParaRPr kumimoji="0" lang="en-US" altLang="zh-CN"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24586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BF8CFD-8979-6B41-923E-479EE9D31AF0}"/>
              </a:ext>
            </a:extLst>
          </p:cNvPr>
          <p:cNvSpPr>
            <a:spLocks noGrp="1"/>
          </p:cNvSpPr>
          <p:nvPr>
            <p:ph idx="1"/>
          </p:nvPr>
        </p:nvSpPr>
        <p:spPr>
          <a:xfrm>
            <a:off x="146516" y="1056904"/>
            <a:ext cx="11901001" cy="5605153"/>
          </a:xfrm>
          <a:prstGeom prst="rect">
            <a:avLst/>
          </a:prstGeom>
        </p:spPr>
        <p:txBody>
          <a:bodyPr/>
          <a:lstStyle>
            <a:lvl1pPr marL="228600" indent="-228600">
              <a:buSzPct val="80000"/>
              <a:buFontTx/>
              <a:buBlip>
                <a:blip r:embed="rId2"/>
              </a:buBlip>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a:lvl2pPr marL="540000" indent="-228600">
              <a:lnSpc>
                <a:spcPct val="110000"/>
              </a:lnSpc>
              <a:buSzPct val="80000"/>
              <a:buFont typeface="Wingdings" panose="05000000000000000000" pitchFamily="2" charset="2"/>
              <a:buChar char="n"/>
              <a:defRPr kumimoji="1" lang="en-US" altLang="zh-CN" sz="2400" b="1" kern="1200" baseline="0" dirty="0" smtClean="0">
                <a:solidFill>
                  <a:srgbClr val="0070C0"/>
                </a:solidFill>
                <a:latin typeface="微软雅黑" panose="020B0503020204020204" pitchFamily="34" charset="-122"/>
                <a:ea typeface="楷体" panose="02010609060101010101" pitchFamily="49" charset="-122"/>
                <a:cs typeface="+mn-cs"/>
              </a:defRPr>
            </a:lvl2pPr>
            <a:lvl3pPr marL="828000" indent="-228600">
              <a:lnSpc>
                <a:spcPct val="110000"/>
              </a:lnSpc>
              <a:buSzPct val="80000"/>
              <a:buFont typeface="Wingdings" panose="05000000000000000000" pitchFamily="2" charset="2"/>
              <a:buChar char="Ø"/>
              <a:defRPr baseline="0">
                <a:solidFill>
                  <a:srgbClr val="0070C0"/>
                </a:solidFill>
                <a:latin typeface="微软雅黑" panose="020B0503020204020204" pitchFamily="34" charset="-122"/>
                <a:ea typeface="楷体" panose="02010609060101010101" pitchFamily="49" charset="-122"/>
              </a:defRPr>
            </a:lvl3pPr>
            <a:lvl4pPr marL="1116000" indent="-228600">
              <a:lnSpc>
                <a:spcPct val="110000"/>
              </a:lnSpc>
              <a:buSzPct val="80000"/>
              <a:buFont typeface="Wingdings" panose="05000000000000000000" pitchFamily="2" charset="2"/>
              <a:buChar char="u"/>
              <a:defRPr sz="1800" baseline="0">
                <a:solidFill>
                  <a:srgbClr val="0070C0"/>
                </a:solidFill>
                <a:latin typeface="微软雅黑" panose="020B0503020204020204" pitchFamily="34" charset="-122"/>
                <a:ea typeface="楷体" panose="02010609060101010101" pitchFamily="49" charset="-122"/>
              </a:defRPr>
            </a:lvl4pPr>
            <a:lvl5pPr marL="1404000" indent="-228600">
              <a:lnSpc>
                <a:spcPct val="110000"/>
              </a:lnSpc>
              <a:buFont typeface="Wingdings" panose="05000000000000000000" pitchFamily="2" charset="2"/>
              <a:buChar char="ü"/>
              <a:defRPr sz="1600" baseline="0">
                <a:solidFill>
                  <a:srgbClr val="0070C0"/>
                </a:solidFill>
                <a:latin typeface="微软雅黑" panose="020B0503020204020204" pitchFamily="34" charset="-122"/>
                <a:ea typeface="楷体" panose="02010609060101010101" pitchFamily="49" charset="-122"/>
              </a:defRPr>
            </a:lvl5pPr>
          </a:lstStyle>
          <a:p>
            <a:r>
              <a:rPr kumimoji="1" lang="zh-CN" altLang="en-US" dirty="0"/>
              <a:t>编辑母版文本样式</a:t>
            </a:r>
            <a:endParaRPr kumimoji="1" lang="en-US" altLang="zh-CN" dirty="0"/>
          </a:p>
          <a:p>
            <a:pPr lvl="1"/>
            <a:r>
              <a:rPr kumimoji="1" lang="zh-CN" altLang="en-US" dirty="0"/>
              <a:t>第二级</a:t>
            </a:r>
            <a:endParaRPr kumimoji="1" lang="en-US" altLang="zh-CN" dirty="0"/>
          </a:p>
          <a:p>
            <a:pPr lvl="2"/>
            <a:r>
              <a:rPr kumimoji="1" lang="zh-CN" altLang="en-US" dirty="0"/>
              <a:t>第三级</a:t>
            </a:r>
            <a:endParaRPr kumimoji="1" lang="en-US" altLang="zh-CN" dirty="0"/>
          </a:p>
          <a:p>
            <a:pPr lvl="3"/>
            <a:r>
              <a:rPr kumimoji="1" lang="zh-CN" altLang="en-US" dirty="0"/>
              <a:t>第四级 </a:t>
            </a:r>
            <a:endParaRPr kumimoji="1" lang="en-US" altLang="zh-CN" dirty="0"/>
          </a:p>
          <a:p>
            <a:pPr lvl="4"/>
            <a:r>
              <a:rPr kumimoji="1" lang="zh-CN" altLang="en-US" dirty="0"/>
              <a:t>第五级</a:t>
            </a:r>
          </a:p>
        </p:txBody>
      </p:sp>
      <p:sp>
        <p:nvSpPr>
          <p:cNvPr id="2" name="标题 1">
            <a:extLst>
              <a:ext uri="{FF2B5EF4-FFF2-40B4-BE49-F238E27FC236}">
                <a16:creationId xmlns:a16="http://schemas.microsoft.com/office/drawing/2014/main" id="{BFD7C491-4DB4-9F49-9AEA-FF0EDF6B688C}"/>
              </a:ext>
            </a:extLst>
          </p:cNvPr>
          <p:cNvSpPr>
            <a:spLocks noGrp="1"/>
          </p:cNvSpPr>
          <p:nvPr>
            <p:ph type="title"/>
          </p:nvPr>
        </p:nvSpPr>
        <p:spPr>
          <a:xfrm>
            <a:off x="195066" y="136525"/>
            <a:ext cx="9672834" cy="614913"/>
          </a:xfrm>
        </p:spPr>
        <p:txBody>
          <a:bodyPr/>
          <a:lstStyle>
            <a:lvl1pPr>
              <a:defRPr sz="3600"/>
            </a:lvl1pPr>
          </a:lstStyle>
          <a:p>
            <a:r>
              <a:rPr kumimoji="1" lang="zh-CN" altLang="en-US" dirty="0"/>
              <a:t>单击此处编辑母版标题样式</a:t>
            </a:r>
          </a:p>
        </p:txBody>
      </p:sp>
    </p:spTree>
    <p:extLst>
      <p:ext uri="{BB962C8B-B14F-4D97-AF65-F5344CB8AC3E}">
        <p14:creationId xmlns:p14="http://schemas.microsoft.com/office/powerpoint/2010/main" val="320182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Gill Sans MT" panose="020B0502020104020203" pitchFamily="34" charset="0"/>
                <a:ea typeface="+mn-ea"/>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aseline="0">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14ECCC7C-81B6-4445-A863-460F10390A32}" type="datetime1">
              <a:rPr lang="zh-CN" altLang="en-US" smtClean="0"/>
              <a:t>2025/2/27</a:t>
            </a:fld>
            <a:endParaRPr lang="zh-CN" altLang="en-US" dirty="0"/>
          </a:p>
        </p:txBody>
      </p:sp>
      <p:sp>
        <p:nvSpPr>
          <p:cNvPr id="5" name="页脚占位符 4"/>
          <p:cNvSpPr>
            <a:spLocks noGrp="1"/>
          </p:cNvSpPr>
          <p:nvPr>
            <p:ph type="ftr" sz="quarter" idx="11"/>
          </p:nvPr>
        </p:nvSpPr>
        <p:spPr/>
        <p:txBody>
          <a:bodyPr/>
          <a:lstStyle/>
          <a:p>
            <a:r>
              <a:rPr lang="zh-CN" altLang="en-US"/>
              <a:t>李诚 </a:t>
            </a:r>
            <a:r>
              <a:rPr lang="en-US" altLang="zh-CN"/>
              <a:t>@ </a:t>
            </a:r>
            <a:r>
              <a:rPr lang="zh-CN" altLang="en-US"/>
              <a:t>编译大赛分享 </a:t>
            </a:r>
            <a:r>
              <a:rPr lang="en-US" altLang="zh-CN"/>
              <a:t>2021</a:t>
            </a:r>
            <a:endParaRPr lang="zh-CN" altLang="en-US"/>
          </a:p>
        </p:txBody>
      </p:sp>
    </p:spTree>
    <p:extLst>
      <p:ext uri="{BB962C8B-B14F-4D97-AF65-F5344CB8AC3E}">
        <p14:creationId xmlns:p14="http://schemas.microsoft.com/office/powerpoint/2010/main" val="151576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3837"/>
            <a:ext cx="10515600" cy="4963126"/>
          </a:xfrm>
        </p:spPr>
        <p:txBody>
          <a:bodyPr>
            <a:normAutofit/>
          </a:bodyPr>
          <a:lstStyle>
            <a:lvl1pPr marL="228600" indent="-228600">
              <a:lnSpc>
                <a:spcPct val="100000"/>
              </a:lnSpc>
              <a:buFont typeface="Wingdings" panose="05000000000000000000" pitchFamily="2" charset="2"/>
              <a:buChar char="q"/>
              <a:defRPr sz="3200" b="1" i="0" baseline="0">
                <a:latin typeface="Times New Roman" panose="02020603050405020304" pitchFamily="18" charset="0"/>
                <a:ea typeface="微软雅黑" panose="020B0503020204020204" pitchFamily="34" charset="-122"/>
              </a:defRPr>
            </a:lvl1pPr>
            <a:lvl2pPr marL="685800" indent="-228600">
              <a:lnSpc>
                <a:spcPct val="100000"/>
              </a:lnSpc>
              <a:buFont typeface="Wingdings" panose="05000000000000000000" pitchFamily="2" charset="2"/>
              <a:buChar char="v"/>
              <a:defRPr sz="2800" b="1" i="0" baseline="0">
                <a:latin typeface="Times New Roman" panose="02020603050405020304" pitchFamily="18" charset="0"/>
                <a:ea typeface="楷体" panose="02010609060101010101" pitchFamily="49" charset="-122"/>
              </a:defRPr>
            </a:lvl2pPr>
            <a:lvl3pPr marL="1143000" indent="-228600">
              <a:lnSpc>
                <a:spcPct val="100000"/>
              </a:lnSpc>
              <a:buFont typeface="Wingdings" panose="05000000000000000000" pitchFamily="2" charset="2"/>
              <a:buChar char="Ø"/>
              <a:defRPr sz="2400" b="1" i="0" baseline="0">
                <a:latin typeface="Times New Roman" panose="02020603050405020304" pitchFamily="18" charset="0"/>
                <a:ea typeface="楷体" panose="02010609060101010101" pitchFamily="49" charset="-122"/>
              </a:defRPr>
            </a:lvl3pPr>
            <a:lvl4pPr>
              <a:lnSpc>
                <a:spcPct val="100000"/>
              </a:lnSpc>
              <a:defRPr sz="2000" b="1" i="0" baseline="0">
                <a:latin typeface="Times New Roman" panose="02020603050405020304" pitchFamily="18" charset="0"/>
                <a:ea typeface="楷体" panose="02010609060101010101" pitchFamily="49" charset="-122"/>
              </a:defRPr>
            </a:lvl4pPr>
            <a:lvl5pPr>
              <a:lnSpc>
                <a:spcPct val="100000"/>
              </a:lnSpc>
              <a:defRPr sz="2000" b="1" i="0" baseline="0">
                <a:latin typeface="Times New Roman" panose="02020603050405020304" pitchFamily="18" charset="0"/>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a:xfrm>
            <a:off x="4038600" y="6417994"/>
            <a:ext cx="4114800" cy="365125"/>
          </a:xfrm>
        </p:spPr>
        <p:txBody>
          <a:bodyPr/>
          <a:lstStyle/>
          <a:p>
            <a:r>
              <a:rPr lang="zh-CN" altLang="en-US"/>
              <a:t>李诚 </a:t>
            </a:r>
            <a:r>
              <a:rPr lang="en-US" altLang="zh-CN"/>
              <a:t>@ </a:t>
            </a:r>
            <a:r>
              <a:rPr lang="zh-CN" altLang="en-US"/>
              <a:t>编译大赛分享 </a:t>
            </a:r>
            <a:r>
              <a:rPr lang="en-US" altLang="zh-CN"/>
              <a:t>2021</a:t>
            </a:r>
            <a:endParaRPr lang="zh-CN" altLang="en-US" dirty="0"/>
          </a:p>
        </p:txBody>
      </p:sp>
      <p:sp>
        <p:nvSpPr>
          <p:cNvPr id="7" name="日期占位符 6"/>
          <p:cNvSpPr>
            <a:spLocks noGrp="1"/>
          </p:cNvSpPr>
          <p:nvPr>
            <p:ph type="dt" sz="half" idx="10"/>
          </p:nvPr>
        </p:nvSpPr>
        <p:spPr>
          <a:xfrm>
            <a:off x="838200" y="6417994"/>
            <a:ext cx="2743200" cy="365125"/>
          </a:xfrm>
        </p:spPr>
        <p:txBody>
          <a:bodyPr/>
          <a:lstStyle/>
          <a:p>
            <a:fld id="{D90F87BE-1D58-46EE-AF33-9D8D12A696F4}" type="datetime1">
              <a:rPr lang="zh-CN" altLang="en-US" smtClean="0"/>
              <a:t>2025/2/27</a:t>
            </a:fld>
            <a:endParaRPr lang="zh-CN" altLang="en-US" dirty="0"/>
          </a:p>
        </p:txBody>
      </p:sp>
      <p:sp>
        <p:nvSpPr>
          <p:cNvPr id="8" name="日期占位符 3"/>
          <p:cNvSpPr txBox="1">
            <a:spLocks/>
          </p:cNvSpPr>
          <p:nvPr userDrawn="1"/>
        </p:nvSpPr>
        <p:spPr>
          <a:xfrm>
            <a:off x="8610600" y="6417994"/>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BA8DAD5-080E-4F4B-BDCA-510E78FA5A31}" type="slidenum">
              <a:rPr lang="en-US" altLang="zh-CN" smtClean="0"/>
              <a:pPr algn="r"/>
              <a:t>‹#›</a:t>
            </a:fld>
            <a:endParaRPr lang="zh-CN" altLang="en-US" dirty="0"/>
          </a:p>
        </p:txBody>
      </p:sp>
      <p:sp>
        <p:nvSpPr>
          <p:cNvPr id="9" name="矩形 8"/>
          <p:cNvSpPr/>
          <p:nvPr userDrawn="1"/>
        </p:nvSpPr>
        <p:spPr>
          <a:xfrm flipV="1">
            <a:off x="838200" y="1064805"/>
            <a:ext cx="7391400" cy="57600"/>
          </a:xfrm>
          <a:prstGeom prst="rect">
            <a:avLst/>
          </a:prstGeom>
          <a:gradFill flip="none" rotWithShape="1">
            <a:gsLst>
              <a:gs pos="78727">
                <a:srgbClr val="CAD9EB"/>
              </a:gs>
              <a:gs pos="70859">
                <a:srgbClr val="B6CBE4"/>
              </a:gs>
              <a:gs pos="63800">
                <a:srgbClr val="A4BFDD"/>
              </a:gs>
              <a:gs pos="0">
                <a:srgbClr val="034DA1"/>
              </a:gs>
              <a:gs pos="100000">
                <a:schemeClr val="bg1"/>
              </a:gs>
            </a:gsLst>
            <a:lin ang="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9599" y="383902"/>
            <a:ext cx="3577051" cy="720000"/>
          </a:xfrm>
          <a:prstGeom prst="rect">
            <a:avLst/>
          </a:prstGeom>
        </p:spPr>
      </p:pic>
      <p:sp>
        <p:nvSpPr>
          <p:cNvPr id="11" name="标题 1"/>
          <p:cNvSpPr>
            <a:spLocks noGrp="1"/>
          </p:cNvSpPr>
          <p:nvPr>
            <p:ph type="title"/>
          </p:nvPr>
        </p:nvSpPr>
        <p:spPr>
          <a:xfrm>
            <a:off x="839788" y="324485"/>
            <a:ext cx="10515600" cy="685800"/>
          </a:xfrm>
        </p:spPr>
        <p:txBody>
          <a:bodyPr>
            <a:normAutofit/>
          </a:bodyPr>
          <a:lstStyle>
            <a:lvl1pPr>
              <a:defRPr sz="3600" b="1" baseline="0">
                <a:solidFill>
                  <a:srgbClr val="034DA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55004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l="3723" t="22011" r="24791" b="46455"/>
          <a:stretch>
            <a:fillRect/>
          </a:stretch>
        </p:blipFill>
        <p:spPr bwMode="auto">
          <a:xfrm>
            <a:off x="10350500" y="5245101"/>
            <a:ext cx="2523067" cy="197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99895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0EFB13-1482-4017-94A9-457B4AFAFDF8}" type="datetime1">
              <a:rPr lang="zh-CN" altLang="en-US" smtClean="0"/>
              <a:t>2025/2/27</a:t>
            </a:fld>
            <a:endParaRPr lang="zh-CN" altLang="en-US"/>
          </a:p>
        </p:txBody>
      </p:sp>
      <p:sp>
        <p:nvSpPr>
          <p:cNvPr id="4" name="Footer Placeholder 3"/>
          <p:cNvSpPr>
            <a:spLocks noGrp="1"/>
          </p:cNvSpPr>
          <p:nvPr>
            <p:ph type="ftr" sz="quarter" idx="11"/>
          </p:nvPr>
        </p:nvSpPr>
        <p:spPr/>
        <p:txBody>
          <a:bodyPr/>
          <a:lstStyle/>
          <a:p>
            <a:r>
              <a:rPr lang="zh-CN" altLang="en-US"/>
              <a:t>李诚 </a:t>
            </a:r>
            <a:r>
              <a:rPr lang="en-US" altLang="zh-CN"/>
              <a:t>@ </a:t>
            </a:r>
            <a:r>
              <a:rPr lang="zh-CN" altLang="en-US"/>
              <a:t>编译大赛分享 </a:t>
            </a:r>
            <a:r>
              <a:rPr lang="en-US" altLang="zh-CN"/>
              <a:t>2021</a:t>
            </a:r>
            <a:endParaRPr lang="zh-CN" altLang="en-US"/>
          </a:p>
        </p:txBody>
      </p:sp>
      <p:sp>
        <p:nvSpPr>
          <p:cNvPr id="7" name="Content Placeholder 6"/>
          <p:cNvSpPr>
            <a:spLocks noGrp="1"/>
          </p:cNvSpPr>
          <p:nvPr>
            <p:ph sz="quarter" idx="13"/>
          </p:nvPr>
        </p:nvSpPr>
        <p:spPr>
          <a:xfrm>
            <a:off x="190005" y="1052944"/>
            <a:ext cx="11792198" cy="5229103"/>
          </a:xfrm>
        </p:spPr>
        <p:txBody>
          <a:bodyPr/>
          <a:lstStyle>
            <a:lvl1pPr>
              <a:lnSpc>
                <a:spcPct val="114000"/>
              </a:lnSpc>
              <a:defRPr sz="3000" baseline="0">
                <a:latin typeface="Times New Roman" panose="02020603050405020304" pitchFamily="18" charset="0"/>
              </a:defRPr>
            </a:lvl1pPr>
            <a:lvl2pPr>
              <a:lnSpc>
                <a:spcPct val="114000"/>
              </a:lnSpc>
              <a:defRPr sz="2800" baseline="0">
                <a:latin typeface="Times New Roman" panose="02020603050405020304" pitchFamily="18" charset="0"/>
                <a:ea typeface="楷体" panose="02010609060101010101" pitchFamily="49" charset="-122"/>
              </a:defRPr>
            </a:lvl2pPr>
            <a:lvl3pPr>
              <a:lnSpc>
                <a:spcPct val="114000"/>
              </a:lnSpc>
              <a:defRPr sz="2400" baseline="0">
                <a:latin typeface="Times New Roman" panose="02020603050405020304" pitchFamily="18" charset="0"/>
                <a:ea typeface="楷体" panose="02010609060101010101" pitchFamily="49" charset="-122"/>
              </a:defRPr>
            </a:lvl3pPr>
            <a:lvl4pPr>
              <a:lnSpc>
                <a:spcPct val="114000"/>
              </a:lnSpc>
              <a:defRPr sz="2400" baseline="0">
                <a:latin typeface="Times New Roman" panose="02020603050405020304" pitchFamily="18" charset="0"/>
                <a:ea typeface="楷体" panose="02010609060101010101" pitchFamily="49" charset="-122"/>
              </a:defRPr>
            </a:lvl4pPr>
            <a:lvl5pPr>
              <a:lnSpc>
                <a:spcPct val="114000"/>
              </a:lnSpc>
              <a:defRPr sz="2400" baseline="0">
                <a:latin typeface="Times New Roman" panose="02020603050405020304" pitchFamily="18" charset="0"/>
                <a:ea typeface="楷体" panose="02010609060101010101" pitchFamily="49"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0"/>
          <p:cNvSpPr>
            <a:spLocks noGrp="1"/>
          </p:cNvSpPr>
          <p:nvPr>
            <p:ph type="title"/>
          </p:nvPr>
        </p:nvSpPr>
        <p:spPr>
          <a:xfrm>
            <a:off x="838200" y="64655"/>
            <a:ext cx="9564584" cy="738893"/>
          </a:xfrm>
          <a:prstGeom prst="rect">
            <a:avLst/>
          </a:prstGeom>
        </p:spPr>
        <p:txBody>
          <a:bodyPr vert="horz" lIns="91440" tIns="45720" rIns="91440" bIns="45720" rtlCol="0" anchor="ctr">
            <a:normAutofit/>
          </a:bodyPr>
          <a:lstStyle>
            <a:lvl1pPr>
              <a:defRPr baseline="0">
                <a:latin typeface="Times New Roman" panose="02020603050405020304" pitchFamily="18" charset="0"/>
              </a:defRPr>
            </a:lvl1pPr>
          </a:lstStyle>
          <a:p>
            <a:r>
              <a:rPr lang="en-US" dirty="0"/>
              <a:t>Click to edit Master title style</a:t>
            </a:r>
          </a:p>
        </p:txBody>
      </p:sp>
      <p:grpSp>
        <p:nvGrpSpPr>
          <p:cNvPr id="6" name="组合 18"/>
          <p:cNvGrpSpPr>
            <a:grpSpLocks/>
          </p:cNvGrpSpPr>
          <p:nvPr userDrawn="1"/>
        </p:nvGrpSpPr>
        <p:grpSpPr bwMode="auto">
          <a:xfrm>
            <a:off x="164819" y="108495"/>
            <a:ext cx="528637" cy="580940"/>
            <a:chOff x="1131485" y="2234042"/>
            <a:chExt cx="1607262" cy="1607262"/>
          </a:xfrm>
          <a:effectLst>
            <a:outerShdw blurRad="127000" dist="50800" dir="5400000" algn="ctr" rotWithShape="0">
              <a:srgbClr val="000000">
                <a:alpha val="43137"/>
              </a:srgbClr>
            </a:outerShdw>
          </a:effectLst>
        </p:grpSpPr>
        <p:sp>
          <p:nvSpPr>
            <p:cNvPr id="8" name="椭圆 7"/>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effectLst>
                  <a:outerShdw blurRad="38100" dist="38100" dir="2700000" algn="tl">
                    <a:srgbClr val="000000">
                      <a:alpha val="43137"/>
                    </a:srgbClr>
                  </a:outerShdw>
                </a:effectLst>
              </a:endParaRPr>
            </a:p>
          </p:txBody>
        </p:sp>
        <p:sp>
          <p:nvSpPr>
            <p:cNvPr id="10" name="椭圆 9"/>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effectLst>
                  <a:outerShdw blurRad="38100" dist="38100" dir="2700000" algn="tl">
                    <a:srgbClr val="000000">
                      <a:alpha val="43137"/>
                    </a:srgbClr>
                  </a:outerShdw>
                </a:effectLst>
              </a:endParaRPr>
            </a:p>
          </p:txBody>
        </p:sp>
        <p:sp>
          <p:nvSpPr>
            <p:cNvPr id="11" name="KSO_Shape"/>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0842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E874746-F3A1-400C-A072-9CDAA21AFC77}" type="datetime1">
              <a:rPr lang="zh-CN" altLang="en-US" smtClean="0"/>
              <a:t>2025/2/27</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zh-CN" altLang="en-US"/>
              <a:t>李诚 </a:t>
            </a:r>
            <a:r>
              <a:rPr lang="en-US" altLang="zh-CN"/>
              <a:t>@ </a:t>
            </a:r>
            <a:r>
              <a:rPr lang="zh-CN" altLang="en-US"/>
              <a:t>编译大赛分享 </a:t>
            </a:r>
            <a:r>
              <a:rPr lang="en-US" altLang="zh-CN"/>
              <a:t>2021</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6CFBB55-5383-4680-AC02-FAC14F853CF3}" type="slidenum">
              <a:rPr lang="zh-CN" altLang="en-US" smtClean="0"/>
              <a:pPr>
                <a:defRPr/>
              </a:pPr>
              <a:t>‹#›</a:t>
            </a:fld>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40529" y="168278"/>
            <a:ext cx="3581400" cy="502685"/>
          </a:xfrm>
          <a:prstGeom prst="rect">
            <a:avLst/>
          </a:prstGeom>
        </p:spPr>
      </p:pic>
      <p:cxnSp>
        <p:nvCxnSpPr>
          <p:cNvPr id="7" name="直接连接符 6"/>
          <p:cNvCxnSpPr/>
          <p:nvPr userDrawn="1"/>
        </p:nvCxnSpPr>
        <p:spPr>
          <a:xfrm>
            <a:off x="0" y="785813"/>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组合 18"/>
          <p:cNvGrpSpPr>
            <a:grpSpLocks/>
          </p:cNvGrpSpPr>
          <p:nvPr userDrawn="1"/>
        </p:nvGrpSpPr>
        <p:grpSpPr bwMode="auto">
          <a:xfrm>
            <a:off x="342906" y="90023"/>
            <a:ext cx="704849" cy="580940"/>
            <a:chOff x="1131485" y="2234042"/>
            <a:chExt cx="1607262" cy="1607262"/>
          </a:xfrm>
          <a:effectLst>
            <a:outerShdw blurRad="127000" dist="50800" dir="5400000" algn="ctr" rotWithShape="0">
              <a:srgbClr val="000000">
                <a:alpha val="43137"/>
              </a:srgbClr>
            </a:outerShdw>
          </a:effectLst>
        </p:grpSpPr>
        <p:sp>
          <p:nvSpPr>
            <p:cNvPr id="13" name="椭圆 12"/>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800" noProof="1">
                <a:effectLst>
                  <a:outerShdw blurRad="38100" dist="38100" dir="2700000" algn="tl">
                    <a:srgbClr val="000000">
                      <a:alpha val="43137"/>
                    </a:srgbClr>
                  </a:outerShdw>
                </a:effectLst>
              </a:endParaRPr>
            </a:p>
          </p:txBody>
        </p:sp>
        <p:sp>
          <p:nvSpPr>
            <p:cNvPr id="14" name="椭圆 13"/>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1800" noProof="1">
                <a:effectLst>
                  <a:outerShdw blurRad="38100" dist="38100" dir="2700000" algn="tl">
                    <a:srgbClr val="000000">
                      <a:alpha val="43137"/>
                    </a:srgbClr>
                  </a:outerShdw>
                </a:effectLst>
              </a:endParaRPr>
            </a:p>
          </p:txBody>
        </p:sp>
        <p:sp>
          <p:nvSpPr>
            <p:cNvPr id="15" name="KSO_Shape"/>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sz="1800">
                <a:effectLst>
                  <a:outerShdw blurRad="38100" dist="38100" dir="2700000" algn="tl">
                    <a:srgbClr val="000000">
                      <a:alpha val="43137"/>
                    </a:srgbClr>
                  </a:outerShdw>
                </a:effectLst>
              </a:endParaRPr>
            </a:p>
          </p:txBody>
        </p:sp>
      </p:grpSp>
      <p:sp>
        <p:nvSpPr>
          <p:cNvPr id="16" name="标题 1">
            <a:extLst>
              <a:ext uri="{FF2B5EF4-FFF2-40B4-BE49-F238E27FC236}">
                <a16:creationId xmlns:a16="http://schemas.microsoft.com/office/drawing/2014/main" id="{A7D0A107-003D-4543-9733-79D75C283DE8}"/>
              </a:ext>
            </a:extLst>
          </p:cNvPr>
          <p:cNvSpPr>
            <a:spLocks noGrp="1"/>
          </p:cNvSpPr>
          <p:nvPr>
            <p:ph type="title"/>
          </p:nvPr>
        </p:nvSpPr>
        <p:spPr>
          <a:xfrm>
            <a:off x="1111931" y="125416"/>
            <a:ext cx="7628677" cy="493516"/>
          </a:xfrm>
        </p:spPr>
        <p:txBody>
          <a:bodyPr>
            <a:noAutofit/>
          </a:bodyPr>
          <a:lstStyle>
            <a:lvl1pPr algn="l" rtl="0" eaLnBrk="1" fontAlgn="base" hangingPunct="1">
              <a:lnSpc>
                <a:spcPct val="150000"/>
              </a:lnSpc>
              <a:spcBef>
                <a:spcPct val="0"/>
              </a:spcBef>
              <a:spcAft>
                <a:spcPct val="0"/>
              </a:spcAft>
              <a:defRPr lang="zh-CN" altLang="en-US" sz="3200" b="1" kern="1200" dirty="0">
                <a:solidFill>
                  <a:srgbClr val="4B649F"/>
                </a:solidFill>
                <a:effectLst>
                  <a:outerShdw blurRad="38100" dist="38100" dir="2700000" algn="tl">
                    <a:srgbClr val="000000">
                      <a:alpha val="43137"/>
                    </a:srgbClr>
                  </a:outerShdw>
                </a:effectLst>
                <a:latin typeface="Arial" pitchFamily="34" charset="0"/>
                <a:ea typeface="微软雅黑" pitchFamily="34" charset="-122"/>
                <a:cs typeface="+mn-cs"/>
              </a:defRPr>
            </a:lvl1pPr>
          </a:lstStyle>
          <a:p>
            <a:r>
              <a:rPr lang="zh-CN" altLang="en-US" dirty="0"/>
              <a:t>单击此处编辑母版标题样式</a:t>
            </a:r>
          </a:p>
        </p:txBody>
      </p:sp>
      <p:sp>
        <p:nvSpPr>
          <p:cNvPr id="17" name="Text Placeholder 2"/>
          <p:cNvSpPr>
            <a:spLocks noGrp="1"/>
          </p:cNvSpPr>
          <p:nvPr>
            <p:ph idx="1"/>
          </p:nvPr>
        </p:nvSpPr>
        <p:spPr>
          <a:xfrm>
            <a:off x="390130" y="1029969"/>
            <a:ext cx="11431799" cy="5146994"/>
          </a:xfrm>
          <a:prstGeom prst="rect">
            <a:avLst/>
          </a:prstGeom>
        </p:spPr>
        <p:txBody>
          <a:bodyPr vert="horz" lIns="91440" tIns="45720" rIns="91440" bIns="45720" rtlCol="0">
            <a:normAutofit/>
          </a:bodyPr>
          <a:lstStyle>
            <a:lvl1pPr marL="228600" indent="-230400">
              <a:spcBef>
                <a:spcPts val="1200"/>
              </a:spcBef>
              <a:buFont typeface="Wingdings" panose="05000000000000000000" pitchFamily="2" charset="2"/>
              <a:buChar char="q"/>
              <a:defRPr sz="3200" b="1">
                <a:latin typeface="+mn-lt"/>
                <a:ea typeface="微软雅黑" panose="020B0503020204020204" pitchFamily="34" charset="-122"/>
              </a:defRPr>
            </a:lvl1pPr>
            <a:lvl2pPr marL="685800" indent="-228600">
              <a:buFont typeface="Wingdings" panose="05000000000000000000" pitchFamily="2" charset="2"/>
              <a:buChar char="v"/>
              <a:defRPr sz="2800" b="1">
                <a:latin typeface="+mn-lt"/>
                <a:ea typeface="楷体" panose="02010609060101010101" pitchFamily="49" charset="-122"/>
              </a:defRPr>
            </a:lvl2pPr>
            <a:lvl3pPr marL="1143000" indent="-228600">
              <a:buFont typeface="Wingdings" panose="05000000000000000000" pitchFamily="2" charset="2"/>
              <a:buChar char="Ø"/>
              <a:defRPr sz="2400" b="1">
                <a:latin typeface="+mn-lt"/>
                <a:ea typeface="楷体" panose="02010609060101010101" pitchFamily="49" charset="-122"/>
              </a:defRPr>
            </a:lvl3pPr>
            <a:lvl4pPr>
              <a:defRPr sz="2000" b="1">
                <a:latin typeface="+mn-lt"/>
                <a:ea typeface="楷体" panose="02010609060101010101" pitchFamily="49" charset="-122"/>
              </a:defRPr>
            </a:lvl4pPr>
            <a:lvl5pPr>
              <a:defRPr sz="2000" b="1">
                <a:latin typeface="+mn-lt"/>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61678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8B29AA-D9D1-4CB7-8FE1-7A45038A3966}"/>
              </a:ext>
            </a:extLst>
          </p:cNvPr>
          <p:cNvPicPr>
            <a:picLocks noChangeAspect="1"/>
          </p:cNvPicPr>
          <p:nvPr userDrawn="1"/>
        </p:nvPicPr>
        <p:blipFill rotWithShape="1">
          <a:blip r:embed="rId10"/>
          <a:srcRect b="87354"/>
          <a:stretch/>
        </p:blipFill>
        <p:spPr>
          <a:xfrm>
            <a:off x="-12336" y="0"/>
            <a:ext cx="12204336" cy="867266"/>
          </a:xfrm>
          <a:prstGeom prst="rect">
            <a:avLst/>
          </a:prstGeom>
        </p:spPr>
      </p:pic>
      <p:sp>
        <p:nvSpPr>
          <p:cNvPr id="2" name="标题占位符 1">
            <a:extLst>
              <a:ext uri="{FF2B5EF4-FFF2-40B4-BE49-F238E27FC236}">
                <a16:creationId xmlns:a16="http://schemas.microsoft.com/office/drawing/2014/main" id="{364C70CB-DE1A-D04F-8908-DC4221A78FA3}"/>
              </a:ext>
            </a:extLst>
          </p:cNvPr>
          <p:cNvSpPr>
            <a:spLocks noGrp="1"/>
          </p:cNvSpPr>
          <p:nvPr>
            <p:ph type="title"/>
          </p:nvPr>
        </p:nvSpPr>
        <p:spPr>
          <a:xfrm>
            <a:off x="488888" y="136525"/>
            <a:ext cx="6279557" cy="614913"/>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209355BF-9FC3-394F-B74D-420B3018414B}"/>
              </a:ext>
            </a:extLst>
          </p:cNvPr>
          <p:cNvSpPr>
            <a:spLocks noGrp="1"/>
          </p:cNvSpPr>
          <p:nvPr>
            <p:ph type="body" idx="1"/>
          </p:nvPr>
        </p:nvSpPr>
        <p:spPr>
          <a:xfrm>
            <a:off x="488887" y="1249378"/>
            <a:ext cx="11171976" cy="4927585"/>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7C5D9E0C-1630-F944-90DF-FFBE179B0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7FD09-88CF-9D44-96A3-70F37CDE5FE9}" type="datetimeFigureOut">
              <a:rPr kumimoji="1" lang="zh-CN" altLang="en-US" smtClean="0"/>
              <a:t>2025/2/27</a:t>
            </a:fld>
            <a:endParaRPr kumimoji="1" lang="zh-CN" altLang="en-US"/>
          </a:p>
        </p:txBody>
      </p:sp>
      <p:sp>
        <p:nvSpPr>
          <p:cNvPr id="5" name="页脚占位符 4">
            <a:extLst>
              <a:ext uri="{FF2B5EF4-FFF2-40B4-BE49-F238E27FC236}">
                <a16:creationId xmlns:a16="http://schemas.microsoft.com/office/drawing/2014/main" id="{5044FC2F-D62C-2A45-8C94-CF6973B39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BCF493C-EDE4-684B-B8F8-C9336DE26C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52A2C0-4A2C-6E4A-BE17-4F11EA265707}"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BB2EFFA8-38F7-49BE-96C6-A4CA7C2517E3}"/>
              </a:ext>
            </a:extLst>
          </p:cNvPr>
          <p:cNvPicPr>
            <a:picLocks noChangeAspect="1"/>
          </p:cNvPicPr>
          <p:nvPr userDrawn="1"/>
        </p:nvPicPr>
        <p:blipFill>
          <a:blip r:embed="rId11"/>
          <a:stretch>
            <a:fillRect/>
          </a:stretch>
        </p:blipFill>
        <p:spPr>
          <a:xfrm>
            <a:off x="10924786" y="117785"/>
            <a:ext cx="1126503" cy="11265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975984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50" r:id="rId5"/>
    <p:sldLayoutId id="2147483661" r:id="rId6"/>
    <p:sldLayoutId id="2147483662" r:id="rId7"/>
    <p:sldLayoutId id="2147483663" r:id="rId8"/>
  </p:sldLayoutIdLst>
  <p:txStyles>
    <p:titleStyle>
      <a:lvl1pPr algn="l" defTabSz="914400" rtl="0" eaLnBrk="1" latinLnBrk="0" hangingPunct="1">
        <a:lnSpc>
          <a:spcPct val="90000"/>
        </a:lnSpc>
        <a:spcBef>
          <a:spcPct val="0"/>
        </a:spcBef>
        <a:buNone/>
        <a:defRPr sz="3600" b="1"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jpeg"/><Relationship Id="rId3" Type="http://schemas.openxmlformats.org/officeDocument/2006/relationships/image" Target="../media/image38.png"/><Relationship Id="rId7" Type="http://schemas.openxmlformats.org/officeDocument/2006/relationships/image" Target="../media/image42.png"/><Relationship Id="rId12" Type="http://schemas.microsoft.com/office/2007/relationships/hdphoto" Target="../media/hdphoto2.wdp"/><Relationship Id="rId17"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jpeg"/><Relationship Id="rId15" Type="http://schemas.openxmlformats.org/officeDocument/2006/relationships/image" Target="../media/image48.png"/><Relationship Id="rId10" Type="http://schemas.microsoft.com/office/2007/relationships/hdphoto" Target="../media/hdphoto1.wdp"/><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ustc-compiler-2025.github.io/CompEng-homepage/"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eb.stanford.edu/class/cs143/" TargetMode="External"/><Relationship Id="rId2" Type="http://schemas.openxmlformats.org/officeDocument/2006/relationships/hyperlink" Target="https://www.bilibili.com/video/BV1D7421N7c4" TargetMode="External"/><Relationship Id="rId1" Type="http://schemas.openxmlformats.org/officeDocument/2006/relationships/slideLayout" Target="../slideLayouts/slideLayout3.xml"/><Relationship Id="rId4" Type="http://schemas.openxmlformats.org/officeDocument/2006/relationships/hyperlink" Target="http://6.035.scripts.mit.edu/fa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www.cs-fundamentals.com/c-programming/how-to-compile-c-program-using-gcc.ph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185670" y="4373217"/>
            <a:ext cx="7820660" cy="2226403"/>
          </a:xfrm>
          <a:prstGeom prst="rect">
            <a:avLst/>
          </a:prstGeom>
        </p:spPr>
        <p:txBody>
          <a:bodyPr vert="horz" lIns="91440" tIns="45720" rIns="91440" bIns="45720" rtlCol="0" anchor="ctr">
            <a:normAutofit fontScale="62500" lnSpcReduction="20000"/>
            <a:scene3d>
              <a:camera prst="orthographicFront"/>
              <a:lightRig rig="harsh" dir="t"/>
            </a:scene3d>
            <a:sp3d extrusionH="57150" prstMaterial="matte">
              <a:bevelT w="63500" h="12700" prst="angle"/>
              <a:contourClr>
                <a:schemeClr val="bg1">
                  <a:lumMod val="65000"/>
                </a:schemeClr>
              </a:contourClr>
            </a:sp3d>
          </a:bodyPr>
          <a:lstStyle>
            <a:lvl1pPr algn="r" defTabSz="914400" rtl="0" eaLnBrk="1" latinLnBrk="0" hangingPunct="1">
              <a:spcBef>
                <a:spcPct val="0"/>
              </a:spcBef>
              <a:buNone/>
              <a:defRPr sz="4400" b="1" kern="1200">
                <a:solidFill>
                  <a:srgbClr val="0070C0"/>
                </a:solidFill>
                <a:latin typeface="微软雅黑" panose="020B0503020204020204" pitchFamily="34" charset="-122"/>
                <a:ea typeface="微软雅黑" panose="020B0503020204020204" pitchFamily="34" charset="-122"/>
                <a:cs typeface="+mj-cs"/>
              </a:defRPr>
            </a:lvl1pPr>
          </a:lstStyle>
          <a:p>
            <a:pPr algn="ctr">
              <a:lnSpc>
                <a:spcPct val="160000"/>
              </a:lnSpc>
              <a:defRPr/>
            </a:pPr>
            <a:r>
              <a:rPr lang="zh-CN" altLang="en-US" sz="3200" dirty="0">
                <a:solidFill>
                  <a:srgbClr val="000000"/>
                </a:solidFill>
              </a:rPr>
              <a:t>李 诚、徐伟</a:t>
            </a:r>
            <a:endParaRPr lang="en-US" altLang="zh-CN" sz="3200" dirty="0">
              <a:solidFill>
                <a:srgbClr val="000000"/>
              </a:solidFill>
            </a:endParaRPr>
          </a:p>
          <a:p>
            <a:pPr algn="ctr">
              <a:lnSpc>
                <a:spcPct val="160000"/>
              </a:lnSpc>
              <a:defRPr/>
            </a:pPr>
            <a:r>
              <a:rPr lang="zh-CN" altLang="en-US" sz="3200" dirty="0">
                <a:solidFill>
                  <a:srgbClr val="000000"/>
                </a:solidFill>
              </a:rPr>
              <a:t>国家高性能计算中心</a:t>
            </a:r>
            <a:r>
              <a:rPr lang="en-US" altLang="zh-CN" sz="3200" dirty="0">
                <a:solidFill>
                  <a:srgbClr val="000000"/>
                </a:solidFill>
              </a:rPr>
              <a:t>(</a:t>
            </a:r>
            <a:r>
              <a:rPr lang="zh-CN" altLang="en-US" sz="3200" dirty="0">
                <a:solidFill>
                  <a:srgbClr val="000000"/>
                </a:solidFill>
              </a:rPr>
              <a:t>合肥</a:t>
            </a:r>
            <a:r>
              <a:rPr lang="en-US" altLang="zh-CN" sz="3200" dirty="0">
                <a:solidFill>
                  <a:srgbClr val="000000"/>
                </a:solidFill>
              </a:rPr>
              <a:t>)</a:t>
            </a:r>
            <a:r>
              <a:rPr lang="zh-CN" altLang="en-US" sz="3200" dirty="0">
                <a:solidFill>
                  <a:srgbClr val="000000"/>
                </a:solidFill>
              </a:rPr>
              <a:t>、信息与计算机国家级实验教学示范中心</a:t>
            </a:r>
            <a:endParaRPr lang="en-US" altLang="zh-CN" sz="3200" dirty="0">
              <a:solidFill>
                <a:srgbClr val="000000"/>
              </a:solidFill>
            </a:endParaRPr>
          </a:p>
          <a:p>
            <a:pPr algn="ctr">
              <a:lnSpc>
                <a:spcPct val="160000"/>
              </a:lnSpc>
              <a:defRPr/>
            </a:pPr>
            <a:r>
              <a:rPr lang="zh-CN" altLang="en-US" sz="3200" dirty="0">
                <a:solidFill>
                  <a:srgbClr val="000000"/>
                </a:solidFill>
              </a:rPr>
              <a:t>先进技术研究院、计算机科学与技术学院</a:t>
            </a:r>
            <a:endParaRPr lang="en-US" altLang="zh-CN" sz="3200" dirty="0">
              <a:solidFill>
                <a:srgbClr val="000000"/>
              </a:solidFill>
            </a:endParaRPr>
          </a:p>
          <a:p>
            <a:pPr algn="ctr">
              <a:lnSpc>
                <a:spcPct val="160000"/>
              </a:lnSpc>
              <a:defRPr/>
            </a:pPr>
            <a:r>
              <a:rPr lang="en-US" altLang="zh-CN" sz="2400" dirty="0">
                <a:solidFill>
                  <a:srgbClr val="000000"/>
                </a:solidFill>
              </a:rPr>
              <a:t>2025</a:t>
            </a:r>
            <a:r>
              <a:rPr lang="zh-CN" altLang="en-US" sz="2400" dirty="0">
                <a:solidFill>
                  <a:srgbClr val="000000"/>
                </a:solidFill>
              </a:rPr>
              <a:t>年</a:t>
            </a:r>
            <a:r>
              <a:rPr lang="en-US" altLang="zh-CN" sz="2400" dirty="0">
                <a:solidFill>
                  <a:srgbClr val="000000"/>
                </a:solidFill>
              </a:rPr>
              <a:t>02</a:t>
            </a:r>
            <a:r>
              <a:rPr lang="zh-CN" altLang="en-US" sz="2400" dirty="0">
                <a:solidFill>
                  <a:srgbClr val="000000"/>
                </a:solidFill>
              </a:rPr>
              <a:t>月</a:t>
            </a:r>
            <a:r>
              <a:rPr lang="en-US" altLang="zh-CN" sz="2400" dirty="0">
                <a:solidFill>
                  <a:srgbClr val="000000"/>
                </a:solidFill>
              </a:rPr>
              <a:t>27</a:t>
            </a:r>
            <a:r>
              <a:rPr lang="zh-CN" altLang="en-US" sz="2400" dirty="0">
                <a:solidFill>
                  <a:srgbClr val="000000"/>
                </a:solidFill>
              </a:rPr>
              <a:t>日</a:t>
            </a:r>
          </a:p>
        </p:txBody>
      </p:sp>
      <p:sp>
        <p:nvSpPr>
          <p:cNvPr id="5" name="文本框 4">
            <a:extLst>
              <a:ext uri="{FF2B5EF4-FFF2-40B4-BE49-F238E27FC236}">
                <a16:creationId xmlns:a16="http://schemas.microsoft.com/office/drawing/2014/main" id="{627B8996-59F5-4D20-9D42-7546CDAC1725}"/>
              </a:ext>
            </a:extLst>
          </p:cNvPr>
          <p:cNvSpPr txBox="1"/>
          <p:nvPr/>
        </p:nvSpPr>
        <p:spPr>
          <a:xfrm>
            <a:off x="192004" y="158323"/>
            <a:ext cx="7820659" cy="590931"/>
          </a:xfrm>
          <a:prstGeom prst="rect">
            <a:avLst/>
          </a:prstGeom>
          <a:noFill/>
        </p:spPr>
        <p:txBody>
          <a:bodyPr wrap="square" rtlCol="0">
            <a:spAutoFit/>
          </a:bodyPr>
          <a:lstStyle/>
          <a:p>
            <a:pPr>
              <a:lnSpc>
                <a:spcPct val="90000"/>
              </a:lnSpc>
              <a:spcBef>
                <a:spcPct val="0"/>
              </a:spcBef>
            </a:pPr>
            <a:r>
              <a:rPr lang="en-US" sz="3600" b="1" dirty="0">
                <a:solidFill>
                  <a:schemeClr val="bg1"/>
                </a:solidFill>
                <a:latin typeface="微软雅黑" panose="020B0503020204020204" pitchFamily="34" charset="-122"/>
                <a:ea typeface="微软雅黑" panose="020B0503020204020204" pitchFamily="34" charset="-122"/>
                <a:cs typeface="+mj-cs"/>
              </a:rPr>
              <a:t>2025</a:t>
            </a:r>
            <a:r>
              <a:rPr lang="zh-CN" altLang="en-US" sz="3600" b="1" dirty="0">
                <a:solidFill>
                  <a:schemeClr val="bg1"/>
                </a:solidFill>
                <a:latin typeface="微软雅黑" panose="020B0503020204020204" pitchFamily="34" charset="-122"/>
                <a:ea typeface="微软雅黑" panose="020B0503020204020204" pitchFamily="34" charset="-122"/>
                <a:cs typeface="+mj-cs"/>
              </a:rPr>
              <a:t>年春季学期</a:t>
            </a:r>
            <a:r>
              <a:rPr lang="en-US" altLang="zh-CN" sz="3600" b="1" dirty="0">
                <a:solidFill>
                  <a:schemeClr val="bg1"/>
                </a:solidFill>
                <a:latin typeface="微软雅黑" panose="020B0503020204020204" pitchFamily="34" charset="-122"/>
                <a:ea typeface="微软雅黑" panose="020B0503020204020204" pitchFamily="34" charset="-122"/>
                <a:cs typeface="+mj-cs"/>
              </a:rPr>
              <a:t>《</a:t>
            </a:r>
            <a:r>
              <a:rPr lang="zh-CN" altLang="en-US" sz="3600" b="1" dirty="0">
                <a:solidFill>
                  <a:schemeClr val="bg1"/>
                </a:solidFill>
                <a:latin typeface="微软雅黑" panose="020B0503020204020204" pitchFamily="34" charset="-122"/>
                <a:ea typeface="微软雅黑" panose="020B0503020204020204" pitchFamily="34" charset="-122"/>
                <a:cs typeface="+mj-cs"/>
              </a:rPr>
              <a:t>编译工程</a:t>
            </a:r>
            <a:r>
              <a:rPr lang="en-US" altLang="zh-CN" sz="3600" b="1" dirty="0">
                <a:solidFill>
                  <a:schemeClr val="bg1"/>
                </a:solidFill>
                <a:latin typeface="微软雅黑" panose="020B0503020204020204" pitchFamily="34" charset="-122"/>
                <a:ea typeface="微软雅黑" panose="020B0503020204020204" pitchFamily="34" charset="-122"/>
                <a:cs typeface="+mj-cs"/>
              </a:rPr>
              <a:t>》</a:t>
            </a:r>
            <a:endParaRPr lang="en-US" sz="3600" b="1" dirty="0">
              <a:solidFill>
                <a:schemeClr val="bg1"/>
              </a:solidFill>
              <a:latin typeface="微软雅黑" panose="020B0503020204020204" pitchFamily="34" charset="-122"/>
              <a:ea typeface="微软雅黑" panose="020B0503020204020204" pitchFamily="34" charset="-122"/>
              <a:cs typeface="+mj-cs"/>
            </a:endParaRPr>
          </a:p>
        </p:txBody>
      </p:sp>
      <p:sp>
        <p:nvSpPr>
          <p:cNvPr id="3" name="文本框 2">
            <a:extLst>
              <a:ext uri="{FF2B5EF4-FFF2-40B4-BE49-F238E27FC236}">
                <a16:creationId xmlns:a16="http://schemas.microsoft.com/office/drawing/2014/main" id="{9A01DE7A-16C4-45F2-BF5B-612E4F5A782C}"/>
              </a:ext>
            </a:extLst>
          </p:cNvPr>
          <p:cNvSpPr txBox="1"/>
          <p:nvPr/>
        </p:nvSpPr>
        <p:spPr>
          <a:xfrm>
            <a:off x="2541179" y="2164527"/>
            <a:ext cx="7109640" cy="1882567"/>
          </a:xfrm>
          <a:prstGeom prst="rect">
            <a:avLst/>
          </a:prstGeom>
          <a:noFill/>
        </p:spPr>
        <p:txBody>
          <a:bodyPr wrap="none" rtlCol="0">
            <a:spAutoFit/>
          </a:bodyPr>
          <a:lstStyle/>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第</a:t>
            </a:r>
            <a:r>
              <a:rPr lang="en-US" altLang="zh-CN" sz="6000" b="1" dirty="0">
                <a:solidFill>
                  <a:srgbClr val="0070C0"/>
                </a:solidFill>
                <a:latin typeface="微软雅黑" panose="020B0503020204020204" pitchFamily="34" charset="-122"/>
                <a:ea typeface="微软雅黑" panose="020B0503020204020204" pitchFamily="34" charset="-122"/>
                <a:cs typeface="+mj-cs"/>
              </a:rPr>
              <a:t>1</a:t>
            </a:r>
            <a:r>
              <a:rPr lang="zh-CN" altLang="en-US" sz="6000" b="1" dirty="0">
                <a:solidFill>
                  <a:srgbClr val="0070C0"/>
                </a:solidFill>
                <a:latin typeface="微软雅黑" panose="020B0503020204020204" pitchFamily="34" charset="-122"/>
                <a:ea typeface="微软雅黑" panose="020B0503020204020204" pitchFamily="34" charset="-122"/>
                <a:cs typeface="+mj-cs"/>
              </a:rPr>
              <a:t>讲</a:t>
            </a:r>
            <a:endParaRPr lang="en-US" altLang="zh-CN" sz="6000" b="1" dirty="0">
              <a:solidFill>
                <a:srgbClr val="0070C0"/>
              </a:solidFill>
              <a:latin typeface="微软雅黑" panose="020B0503020204020204" pitchFamily="34" charset="-122"/>
              <a:ea typeface="微软雅黑" panose="020B0503020204020204" pitchFamily="34" charset="-122"/>
              <a:cs typeface="+mj-cs"/>
            </a:endParaRPr>
          </a:p>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编译原理和技术导论</a:t>
            </a:r>
          </a:p>
        </p:txBody>
      </p:sp>
    </p:spTree>
    <p:extLst>
      <p:ext uri="{BB962C8B-B14F-4D97-AF65-F5344CB8AC3E}">
        <p14:creationId xmlns:p14="http://schemas.microsoft.com/office/powerpoint/2010/main" val="82017535"/>
      </p:ext>
    </p:extLst>
  </p:cSld>
  <p:clrMapOvr>
    <a:masterClrMapping/>
  </p:clrMapOvr>
  <mc:AlternateContent xmlns:mc="http://schemas.openxmlformats.org/markup-compatibility/2006" xmlns:p14="http://schemas.microsoft.com/office/powerpoint/2010/main">
    <mc:Choice Requires="p14">
      <p:transition p14:dur="0" advTm="14225"/>
    </mc:Choice>
    <mc:Fallback xmlns="">
      <p:transition advTm="142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标准的指令式语言</a:t>
            </a:r>
            <a:r>
              <a:rPr lang="en-US" dirty="0"/>
              <a:t>(Java, C, C++)</a:t>
            </a:r>
          </a:p>
          <a:p>
            <a:pPr lvl="1"/>
            <a:r>
              <a:rPr lang="zh-CN" altLang="en-US" dirty="0"/>
              <a:t>状态</a:t>
            </a:r>
            <a:endParaRPr lang="en-US" dirty="0"/>
          </a:p>
          <a:p>
            <a:pPr lvl="2"/>
            <a:r>
              <a:rPr lang="zh-CN" altLang="en-US" dirty="0"/>
              <a:t>变量</a:t>
            </a:r>
            <a:endParaRPr lang="en-US" dirty="0"/>
          </a:p>
          <a:p>
            <a:pPr lvl="2"/>
            <a:r>
              <a:rPr lang="zh-CN" altLang="en-US" dirty="0"/>
              <a:t>结构</a:t>
            </a:r>
            <a:endParaRPr lang="en-US" altLang="zh-CN" dirty="0"/>
          </a:p>
          <a:p>
            <a:pPr lvl="2"/>
            <a:r>
              <a:rPr lang="zh-CN" altLang="en-US" dirty="0"/>
              <a:t>数组</a:t>
            </a:r>
            <a:endParaRPr lang="en-US" altLang="zh-CN" dirty="0"/>
          </a:p>
          <a:p>
            <a:pPr lvl="1"/>
            <a:r>
              <a:rPr lang="zh-CN" altLang="en-US" dirty="0"/>
              <a:t>计算</a:t>
            </a:r>
            <a:endParaRPr lang="en-US" dirty="0"/>
          </a:p>
          <a:p>
            <a:pPr lvl="2"/>
            <a:r>
              <a:rPr lang="zh-CN" altLang="en-US" dirty="0"/>
              <a:t>表达式 </a:t>
            </a:r>
            <a:r>
              <a:rPr lang="en-US" dirty="0"/>
              <a:t>(arithmetic, logical, etc.) </a:t>
            </a:r>
          </a:p>
          <a:p>
            <a:pPr lvl="2"/>
            <a:r>
              <a:rPr lang="zh-CN" altLang="en-US" dirty="0"/>
              <a:t>赋值语句</a:t>
            </a:r>
            <a:r>
              <a:rPr lang="en-US" dirty="0"/>
              <a:t> </a:t>
            </a:r>
          </a:p>
          <a:p>
            <a:pPr lvl="2"/>
            <a:r>
              <a:rPr lang="zh-CN" altLang="en-US" dirty="0"/>
              <a:t>条件语句</a:t>
            </a:r>
            <a:r>
              <a:rPr lang="en-US" dirty="0"/>
              <a:t> (conditionals, loops)</a:t>
            </a:r>
          </a:p>
          <a:p>
            <a:pPr lvl="2"/>
            <a:r>
              <a:rPr lang="zh-CN" altLang="en-US" dirty="0"/>
              <a:t>函数</a:t>
            </a:r>
            <a:endParaRPr lang="en-US" dirty="0"/>
          </a:p>
        </p:txBody>
      </p:sp>
      <p:sp>
        <p:nvSpPr>
          <p:cNvPr id="3" name="标题 2"/>
          <p:cNvSpPr>
            <a:spLocks noGrp="1"/>
          </p:cNvSpPr>
          <p:nvPr>
            <p:ph type="title"/>
          </p:nvPr>
        </p:nvSpPr>
        <p:spPr/>
        <p:txBody>
          <a:bodyPr/>
          <a:lstStyle/>
          <a:p>
            <a:r>
              <a:rPr lang="zh-CN" altLang="en-US" dirty="0"/>
              <a:t>编译器的输入</a:t>
            </a:r>
            <a:endParaRPr lang="en-US" dirty="0"/>
          </a:p>
        </p:txBody>
      </p:sp>
    </p:spTree>
    <p:extLst>
      <p:ext uri="{BB962C8B-B14F-4D97-AF65-F5344CB8AC3E}">
        <p14:creationId xmlns:p14="http://schemas.microsoft.com/office/powerpoint/2010/main" val="319253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状态</a:t>
            </a:r>
            <a:endParaRPr lang="en-US" altLang="zh-CN" dirty="0"/>
          </a:p>
          <a:p>
            <a:pPr lvl="1"/>
            <a:r>
              <a:rPr lang="zh-CN" altLang="en-US" dirty="0"/>
              <a:t>寄存器</a:t>
            </a:r>
            <a:endParaRPr lang="en-US" altLang="zh-CN" dirty="0"/>
          </a:p>
          <a:p>
            <a:pPr lvl="1"/>
            <a:r>
              <a:rPr lang="zh-CN" altLang="en-US" dirty="0"/>
              <a:t>内存单元</a:t>
            </a:r>
            <a:endParaRPr lang="en-US" altLang="zh-CN" dirty="0"/>
          </a:p>
          <a:p>
            <a:r>
              <a:rPr lang="zh-CN" altLang="en-US" dirty="0"/>
              <a:t>机器码</a:t>
            </a:r>
            <a:r>
              <a:rPr lang="en-US" dirty="0"/>
              <a:t> – load/store architecture</a:t>
            </a:r>
          </a:p>
          <a:p>
            <a:pPr lvl="1"/>
            <a:r>
              <a:rPr lang="en-US" dirty="0"/>
              <a:t>Load, store instructions</a:t>
            </a:r>
          </a:p>
          <a:p>
            <a:pPr lvl="1"/>
            <a:r>
              <a:rPr lang="zh-CN" altLang="en-US" dirty="0"/>
              <a:t>寄存器操作</a:t>
            </a:r>
            <a:r>
              <a:rPr lang="en-US" dirty="0"/>
              <a:t>– Arithmetic, logical operations</a:t>
            </a:r>
          </a:p>
          <a:p>
            <a:pPr lvl="1"/>
            <a:r>
              <a:rPr lang="zh-CN" altLang="en-US" dirty="0"/>
              <a:t>分支指令</a:t>
            </a:r>
            <a:r>
              <a:rPr lang="en-US" dirty="0"/>
              <a:t>– Branch instructions</a:t>
            </a:r>
          </a:p>
        </p:txBody>
      </p:sp>
      <p:sp>
        <p:nvSpPr>
          <p:cNvPr id="3" name="标题 2"/>
          <p:cNvSpPr>
            <a:spLocks noGrp="1"/>
          </p:cNvSpPr>
          <p:nvPr>
            <p:ph type="title"/>
          </p:nvPr>
        </p:nvSpPr>
        <p:spPr/>
        <p:txBody>
          <a:bodyPr/>
          <a:lstStyle/>
          <a:p>
            <a:r>
              <a:rPr lang="zh-CN" altLang="en-US" dirty="0"/>
              <a:t>编译器的输出</a:t>
            </a:r>
            <a:endParaRPr lang="en-US" dirty="0"/>
          </a:p>
        </p:txBody>
      </p:sp>
    </p:spTree>
    <p:extLst>
      <p:ext uri="{BB962C8B-B14F-4D97-AF65-F5344CB8AC3E}">
        <p14:creationId xmlns:p14="http://schemas.microsoft.com/office/powerpoint/2010/main" val="1546967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a:t>将程序字符流分解为记号（</a:t>
            </a:r>
            <a:r>
              <a:rPr lang="en-US" altLang="zh-CN" dirty="0">
                <a:solidFill>
                  <a:srgbClr val="0000FF"/>
                </a:solidFill>
              </a:rPr>
              <a:t>Token</a:t>
            </a:r>
            <a:r>
              <a:rPr lang="zh-CN" altLang="en-US" dirty="0"/>
              <a:t>）序列</a:t>
            </a:r>
            <a:endParaRPr lang="en-US" altLang="zh-CN" dirty="0"/>
          </a:p>
          <a:p>
            <a:pPr lvl="1"/>
            <a:r>
              <a:rPr lang="zh-CN" altLang="en-US" dirty="0"/>
              <a:t>形式：</a:t>
            </a:r>
            <a:r>
              <a:rPr lang="en-US" altLang="zh-CN" dirty="0"/>
              <a:t>&lt;</a:t>
            </a:r>
            <a:r>
              <a:rPr lang="en-US" altLang="zh-CN" dirty="0" err="1"/>
              <a:t>token_name</a:t>
            </a:r>
            <a:r>
              <a:rPr lang="en-US" altLang="zh-CN" dirty="0"/>
              <a:t>, </a:t>
            </a:r>
            <a:r>
              <a:rPr lang="en-US" altLang="zh-CN" dirty="0" err="1"/>
              <a:t>attribute_value</a:t>
            </a:r>
            <a:r>
              <a:rPr lang="en-US" altLang="zh-CN" dirty="0"/>
              <a:t>&gt;</a:t>
            </a:r>
            <a:endParaRPr lang="en-US" dirty="0"/>
          </a:p>
        </p:txBody>
      </p:sp>
      <p:sp>
        <p:nvSpPr>
          <p:cNvPr id="3" name="标题 2"/>
          <p:cNvSpPr>
            <a:spLocks noGrp="1"/>
          </p:cNvSpPr>
          <p:nvPr>
            <p:ph type="title"/>
          </p:nvPr>
        </p:nvSpPr>
        <p:spPr/>
        <p:txBody>
          <a:bodyPr/>
          <a:lstStyle/>
          <a:p>
            <a:r>
              <a:rPr lang="zh-CN" altLang="en-US" dirty="0"/>
              <a:t>词法分析</a:t>
            </a:r>
            <a:endParaRPr lang="en-US" dirty="0"/>
          </a:p>
        </p:txBody>
      </p:sp>
      <p:grpSp>
        <p:nvGrpSpPr>
          <p:cNvPr id="7" name="Group 33"/>
          <p:cNvGrpSpPr>
            <a:grpSpLocks/>
          </p:cNvGrpSpPr>
          <p:nvPr/>
        </p:nvGrpSpPr>
        <p:grpSpPr bwMode="auto">
          <a:xfrm>
            <a:off x="7239000" y="2657475"/>
            <a:ext cx="3505200" cy="2914650"/>
            <a:chOff x="3600" y="1284"/>
            <a:chExt cx="2208" cy="1836"/>
          </a:xfrm>
        </p:grpSpPr>
        <p:sp>
          <p:nvSpPr>
            <p:cNvPr id="8"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9"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14"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16"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19"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0"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1"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2"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23"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24"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3</a:t>
              </a:r>
            </a:p>
          </p:txBody>
        </p:sp>
      </p:grpSp>
      <p:grpSp>
        <p:nvGrpSpPr>
          <p:cNvPr id="25" name="Group 45"/>
          <p:cNvGrpSpPr>
            <a:grpSpLocks/>
          </p:cNvGrpSpPr>
          <p:nvPr/>
        </p:nvGrpSpPr>
        <p:grpSpPr bwMode="auto">
          <a:xfrm>
            <a:off x="1752600" y="2276475"/>
            <a:ext cx="5257800" cy="4038600"/>
            <a:chOff x="144" y="1200"/>
            <a:chExt cx="3312" cy="2544"/>
          </a:xfrm>
        </p:grpSpPr>
        <p:sp>
          <p:nvSpPr>
            <p:cNvPr id="26" name="Rectangle 6" descr="Green marble"/>
            <p:cNvSpPr>
              <a:spLocks noChangeArrowheads="1"/>
            </p:cNvSpPr>
            <p:nvPr/>
          </p:nvSpPr>
          <p:spPr bwMode="auto">
            <a:xfrm>
              <a:off x="864" y="2304"/>
              <a:ext cx="1728"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词法分析器</a:t>
              </a:r>
              <a:endParaRPr lang="zh-CN" altLang="en-US" sz="2800" b="1" dirty="0">
                <a:latin typeface="微软雅黑" panose="020B0503020204020204" pitchFamily="34" charset="-122"/>
                <a:ea typeface="微软雅黑" panose="020B0503020204020204" pitchFamily="34" charset="-122"/>
              </a:endParaRPr>
            </a:p>
          </p:txBody>
        </p:sp>
        <p:sp>
          <p:nvSpPr>
            <p:cNvPr id="27" name="Line 7"/>
            <p:cNvSpPr>
              <a:spLocks noChangeShapeType="1"/>
            </p:cNvSpPr>
            <p:nvPr/>
          </p:nvSpPr>
          <p:spPr bwMode="auto">
            <a:xfrm>
              <a:off x="1728" y="1728"/>
              <a:ext cx="0" cy="480"/>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8"/>
            <p:cNvSpPr>
              <a:spLocks noChangeShapeType="1"/>
            </p:cNvSpPr>
            <p:nvPr/>
          </p:nvSpPr>
          <p:spPr bwMode="auto">
            <a:xfrm>
              <a:off x="1728" y="2832"/>
              <a:ext cx="0" cy="480"/>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Rectangle 9"/>
            <p:cNvSpPr>
              <a:spLocks noChangeArrowheads="1"/>
            </p:cNvSpPr>
            <p:nvPr/>
          </p:nvSpPr>
          <p:spPr bwMode="auto">
            <a:xfrm>
              <a:off x="144" y="3312"/>
              <a:ext cx="331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i</a:t>
              </a:r>
              <a:r>
                <a:rPr lang="en-US" altLang="zh-CN" sz="2800" b="1" i="0" dirty="0">
                  <a:solidFill>
                    <a:srgbClr val="0000FF"/>
                  </a:solidFill>
                  <a:latin typeface="Times New Roman" panose="02020603050405020304" pitchFamily="18" charset="0"/>
                </a:rPr>
                <a:t>d, 1</a:t>
              </a:r>
              <a:r>
                <a:rPr lang="en-US" altLang="zh-CN" sz="2800" b="1" i="0" dirty="0">
                  <a:solidFill>
                    <a:srgbClr val="0000FF"/>
                  </a:solidFill>
                  <a:latin typeface="Times New Roman" panose="02020603050405020304" pitchFamily="18" charset="0"/>
                  <a:sym typeface="Symbol" panose="05050102010706020507" pitchFamily="18" charset="2"/>
                </a:rPr>
                <a:t></a:t>
              </a:r>
              <a:r>
                <a:rPr lang="zh-CN" altLang="en-US" sz="280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id, 2</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id, 3</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b="1" i="0" dirty="0">
                  <a:solidFill>
                    <a:srgbClr val="0000FF"/>
                  </a:solidFill>
                  <a:sym typeface="Symbol" panose="05050102010706020507" pitchFamily="18" charset="2"/>
                </a:rPr>
                <a:t></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60</a:t>
              </a:r>
              <a:r>
                <a:rPr lang="en-US" altLang="zh-CN" sz="2800" b="1" i="0" dirty="0">
                  <a:solidFill>
                    <a:srgbClr val="0000FF"/>
                  </a:solidFill>
                  <a:latin typeface="Times New Roman" panose="02020603050405020304" pitchFamily="18" charset="0"/>
                  <a:sym typeface="Symbol" panose="05050102010706020507" pitchFamily="18" charset="2"/>
                </a:rPr>
                <a:t></a:t>
              </a:r>
              <a:endParaRPr lang="en-US" altLang="zh-CN" sz="2800" b="1" i="0" dirty="0">
                <a:solidFill>
                  <a:srgbClr val="0000FF"/>
                </a:solidFill>
                <a:latin typeface="Times New Roman" panose="02020603050405020304" pitchFamily="18" charset="0"/>
              </a:endParaRPr>
            </a:p>
          </p:txBody>
        </p:sp>
        <p:sp>
          <p:nvSpPr>
            <p:cNvPr id="30" name="Rectangle 38"/>
            <p:cNvSpPr>
              <a:spLocks noChangeArrowheads="1"/>
            </p:cNvSpPr>
            <p:nvPr/>
          </p:nvSpPr>
          <p:spPr bwMode="auto">
            <a:xfrm>
              <a:off x="144" y="1200"/>
              <a:ext cx="32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rPr>
                <a:t>position = initial + rate </a:t>
              </a:r>
              <a:r>
                <a:rPr lang="en-US" altLang="zh-CN" sz="2800" b="1" i="0"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cs typeface="Times New Roman" panose="02020603050405020304" pitchFamily="18" charset="0"/>
                </a:rPr>
                <a:t> </a:t>
              </a:r>
              <a:r>
                <a:rPr lang="en-US" altLang="zh-CN" sz="2800" b="1" i="0" dirty="0">
                  <a:solidFill>
                    <a:srgbClr val="0000FF"/>
                  </a:solidFill>
                  <a:latin typeface="Times New Roman" panose="02020603050405020304" pitchFamily="18" charset="0"/>
                </a:rPr>
                <a:t>60</a:t>
              </a:r>
            </a:p>
          </p:txBody>
        </p:sp>
      </p:grpSp>
      <p:sp>
        <p:nvSpPr>
          <p:cNvPr id="31" name="Rectangle 48"/>
          <p:cNvSpPr>
            <a:spLocks noChangeArrowheads="1"/>
          </p:cNvSpPr>
          <p:nvPr/>
        </p:nvSpPr>
        <p:spPr bwMode="auto">
          <a:xfrm>
            <a:off x="6996114" y="5556250"/>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记号流</a:t>
            </a:r>
          </a:p>
        </p:txBody>
      </p:sp>
      <p:sp>
        <p:nvSpPr>
          <p:cNvPr id="32" name="Rectangle 48"/>
          <p:cNvSpPr>
            <a:spLocks noChangeArrowheads="1"/>
          </p:cNvSpPr>
          <p:nvPr/>
        </p:nvSpPr>
        <p:spPr bwMode="auto">
          <a:xfrm>
            <a:off x="6500814" y="2179638"/>
            <a:ext cx="17557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a:solidFill>
                  <a:srgbClr val="FF0000"/>
                </a:solidFill>
                <a:latin typeface="Times New Roman" panose="02020603050405020304" pitchFamily="18" charset="0"/>
                <a:sym typeface="Symbol" panose="05050102010706020507" pitchFamily="18" charset="2"/>
              </a:rPr>
              <a:t> </a:t>
            </a:r>
            <a:r>
              <a:rPr lang="zh-CN" altLang="en-US" sz="2800" b="1" i="0">
                <a:solidFill>
                  <a:srgbClr val="FF0000"/>
                </a:solidFill>
                <a:latin typeface="Times New Roman" panose="02020603050405020304" pitchFamily="18" charset="0"/>
              </a:rPr>
              <a:t>字符流</a:t>
            </a:r>
          </a:p>
        </p:txBody>
      </p:sp>
      <p:sp>
        <p:nvSpPr>
          <p:cNvPr id="2" name="文本框 1"/>
          <p:cNvSpPr txBox="1"/>
          <p:nvPr/>
        </p:nvSpPr>
        <p:spPr>
          <a:xfrm>
            <a:off x="1996335" y="6315075"/>
            <a:ext cx="4828117" cy="369332"/>
          </a:xfrm>
          <a:prstGeom prst="rect">
            <a:avLst/>
          </a:prstGeom>
          <a:noFill/>
        </p:spPr>
        <p:txBody>
          <a:bodyPr wrap="none" rtlCol="0">
            <a:spAutoFit/>
          </a:bodyPr>
          <a:lstStyle/>
          <a:p>
            <a:r>
              <a:rPr lang="zh-CN" altLang="en-US" dirty="0">
                <a:latin typeface="微软雅黑" pitchFamily="34" charset="-122"/>
                <a:ea typeface="微软雅黑" pitchFamily="34" charset="-122"/>
              </a:rPr>
              <a:t>命令行输入：</a:t>
            </a:r>
            <a:r>
              <a:rPr lang="en-US" dirty="0">
                <a:latin typeface="微软雅黑" pitchFamily="34" charset="-122"/>
                <a:ea typeface="微软雅黑" pitchFamily="34" charset="-122"/>
              </a:rPr>
              <a:t>clang -cc1 -dump-tokens </a:t>
            </a:r>
            <a:r>
              <a:rPr lang="en-US" altLang="zh-CN" dirty="0" err="1">
                <a:latin typeface="微软雅黑" pitchFamily="34" charset="-122"/>
                <a:ea typeface="微软雅黑" pitchFamily="34" charset="-122"/>
              </a:rPr>
              <a:t>xx</a:t>
            </a:r>
            <a:r>
              <a:rPr lang="en-US" dirty="0" err="1">
                <a:latin typeface="微软雅黑" pitchFamily="34" charset="-122"/>
                <a:ea typeface="微软雅黑" pitchFamily="34" charset="-122"/>
              </a:rPr>
              <a:t>.c</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284862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也称为解析（</a:t>
            </a:r>
            <a:r>
              <a:rPr lang="en-US" altLang="zh-CN" dirty="0">
                <a:solidFill>
                  <a:srgbClr val="0000FF"/>
                </a:solidFill>
              </a:rPr>
              <a:t>Parsing</a:t>
            </a:r>
            <a:r>
              <a:rPr lang="zh-CN" altLang="en-US" dirty="0"/>
              <a:t>），在词法记号的基础上，创建语法结构</a:t>
            </a:r>
            <a:endParaRPr lang="en-US" dirty="0"/>
          </a:p>
        </p:txBody>
      </p:sp>
      <p:sp>
        <p:nvSpPr>
          <p:cNvPr id="5" name="标题 4"/>
          <p:cNvSpPr>
            <a:spLocks noGrp="1"/>
          </p:cNvSpPr>
          <p:nvPr>
            <p:ph type="title"/>
          </p:nvPr>
        </p:nvSpPr>
        <p:spPr/>
        <p:txBody>
          <a:bodyPr/>
          <a:lstStyle/>
          <a:p>
            <a:r>
              <a:rPr lang="zh-CN" altLang="en-US" dirty="0"/>
              <a:t>语法分析</a:t>
            </a:r>
            <a:endParaRPr lang="en-US" dirty="0"/>
          </a:p>
        </p:txBody>
      </p:sp>
      <p:grpSp>
        <p:nvGrpSpPr>
          <p:cNvPr id="25" name="Group 56"/>
          <p:cNvGrpSpPr>
            <a:grpSpLocks/>
          </p:cNvGrpSpPr>
          <p:nvPr/>
        </p:nvGrpSpPr>
        <p:grpSpPr bwMode="auto">
          <a:xfrm>
            <a:off x="1752600" y="1906905"/>
            <a:ext cx="5378450" cy="4217988"/>
            <a:chOff x="144" y="1104"/>
            <a:chExt cx="3388" cy="2657"/>
          </a:xfrm>
        </p:grpSpPr>
        <p:sp>
          <p:nvSpPr>
            <p:cNvPr id="26" name="Rectangle 22"/>
            <p:cNvSpPr>
              <a:spLocks noChangeArrowheads="1"/>
            </p:cNvSpPr>
            <p:nvPr/>
          </p:nvSpPr>
          <p:spPr bwMode="auto">
            <a:xfrm>
              <a:off x="960" y="1872"/>
              <a:ext cx="1728"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语法分析器</a:t>
              </a:r>
              <a:endParaRPr lang="zh-CN" altLang="en-US" sz="2800" b="1" dirty="0">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824" y="1536"/>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Rectangle 25"/>
            <p:cNvSpPr>
              <a:spLocks noChangeArrowheads="1"/>
            </p:cNvSpPr>
            <p:nvPr/>
          </p:nvSpPr>
          <p:spPr bwMode="auto">
            <a:xfrm>
              <a:off x="144" y="1104"/>
              <a:ext cx="3388"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i</a:t>
              </a:r>
              <a:r>
                <a:rPr lang="en-US" altLang="zh-CN" sz="2800" b="1" i="0" dirty="0">
                  <a:solidFill>
                    <a:srgbClr val="0000FF"/>
                  </a:solidFill>
                  <a:latin typeface="Times New Roman" panose="02020603050405020304" pitchFamily="18" charset="0"/>
                </a:rPr>
                <a:t>d, 1</a:t>
              </a:r>
              <a:r>
                <a:rPr lang="en-US" altLang="zh-CN" sz="2800" b="1" i="0" dirty="0">
                  <a:solidFill>
                    <a:srgbClr val="0000FF"/>
                  </a:solidFill>
                  <a:latin typeface="Times New Roman" panose="02020603050405020304" pitchFamily="18" charset="0"/>
                  <a:sym typeface="Symbol" panose="05050102010706020507" pitchFamily="18" charset="2"/>
                </a:rPr>
                <a:t></a:t>
              </a:r>
              <a:r>
                <a:rPr lang="zh-CN" altLang="en-US" sz="280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id, 2</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id, 3</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a:t>
              </a:r>
              <a:r>
                <a:rPr lang="en-US" altLang="zh-CN" sz="2800" b="1" i="0" dirty="0">
                  <a:solidFill>
                    <a:srgbClr val="0000FF"/>
                  </a:solidFill>
                  <a:latin typeface="Times New Roman" panose="02020603050405020304" pitchFamily="18" charset="0"/>
                  <a:sym typeface="Symbol" panose="05050102010706020507" pitchFamily="18" charset="2"/>
                </a:rPr>
                <a:t> </a:t>
              </a:r>
              <a:r>
                <a:rPr lang="en-US" altLang="zh-CN" sz="2800" b="1" i="0" dirty="0">
                  <a:solidFill>
                    <a:srgbClr val="0000FF"/>
                  </a:solidFill>
                  <a:latin typeface="Times New Roman" panose="02020603050405020304" pitchFamily="18" charset="0"/>
                </a:rPr>
                <a:t>60</a:t>
              </a:r>
              <a:r>
                <a:rPr lang="en-US" altLang="zh-CN" sz="2800" b="1" i="0" dirty="0">
                  <a:solidFill>
                    <a:srgbClr val="0000FF"/>
                  </a:solidFill>
                  <a:latin typeface="Times New Roman" panose="02020603050405020304" pitchFamily="18" charset="0"/>
                  <a:sym typeface="Symbol" panose="05050102010706020507" pitchFamily="18" charset="2"/>
                </a:rPr>
                <a:t></a:t>
              </a:r>
            </a:p>
          </p:txBody>
        </p:sp>
        <p:sp>
          <p:nvSpPr>
            <p:cNvPr id="29" name="Line 27"/>
            <p:cNvSpPr>
              <a:spLocks noChangeShapeType="1"/>
            </p:cNvSpPr>
            <p:nvPr/>
          </p:nvSpPr>
          <p:spPr bwMode="auto">
            <a:xfrm>
              <a:off x="1824" y="2400"/>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 name="Group 55"/>
            <p:cNvGrpSpPr>
              <a:grpSpLocks/>
            </p:cNvGrpSpPr>
            <p:nvPr/>
          </p:nvGrpSpPr>
          <p:grpSpPr bwMode="auto">
            <a:xfrm>
              <a:off x="527" y="2688"/>
              <a:ext cx="2641" cy="1073"/>
              <a:chOff x="527" y="2688"/>
              <a:chExt cx="2641" cy="1073"/>
            </a:xfrm>
          </p:grpSpPr>
          <p:sp>
            <p:nvSpPr>
              <p:cNvPr id="31" name="Rectangle 28"/>
              <p:cNvSpPr>
                <a:spLocks noChangeArrowheads="1"/>
              </p:cNvSpPr>
              <p:nvPr/>
            </p:nvSpPr>
            <p:spPr bwMode="auto">
              <a:xfrm>
                <a:off x="1068" y="268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32" name="Rectangle 29"/>
              <p:cNvSpPr>
                <a:spLocks noChangeArrowheads="1"/>
              </p:cNvSpPr>
              <p:nvPr/>
            </p:nvSpPr>
            <p:spPr bwMode="auto">
              <a:xfrm>
                <a:off x="1632" y="292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3" name="Rectangle 30"/>
              <p:cNvSpPr>
                <a:spLocks noChangeArrowheads="1"/>
              </p:cNvSpPr>
              <p:nvPr/>
            </p:nvSpPr>
            <p:spPr bwMode="auto">
              <a:xfrm>
                <a:off x="2112" y="316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4" name="Rectangle 31"/>
              <p:cNvSpPr>
                <a:spLocks noChangeArrowheads="1"/>
              </p:cNvSpPr>
              <p:nvPr/>
            </p:nvSpPr>
            <p:spPr bwMode="auto">
              <a:xfrm>
                <a:off x="2688" y="3456"/>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60</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5" name="Rectangle 34"/>
              <p:cNvSpPr>
                <a:spLocks noChangeArrowheads="1"/>
              </p:cNvSpPr>
              <p:nvPr/>
            </p:nvSpPr>
            <p:spPr bwMode="auto">
              <a:xfrm>
                <a:off x="527" y="2982"/>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i</a:t>
                </a:r>
                <a:r>
                  <a:rPr lang="en-US" altLang="zh-CN" sz="2800" b="1" i="0">
                    <a:solidFill>
                      <a:srgbClr val="0000FF"/>
                    </a:solidFill>
                    <a:latin typeface="Times New Roman" panose="02020603050405020304" pitchFamily="18" charset="0"/>
                  </a:rPr>
                  <a:t>d, 1</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6" name="Rectangle 35"/>
              <p:cNvSpPr>
                <a:spLocks noChangeArrowheads="1"/>
              </p:cNvSpPr>
              <p:nvPr/>
            </p:nvSpPr>
            <p:spPr bwMode="auto">
              <a:xfrm>
                <a:off x="1179" y="320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2</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7" name="Rectangle 36"/>
              <p:cNvSpPr>
                <a:spLocks noChangeArrowheads="1"/>
              </p:cNvSpPr>
              <p:nvPr/>
            </p:nvSpPr>
            <p:spPr bwMode="auto">
              <a:xfrm>
                <a:off x="1604" y="3521"/>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3</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8" name="Line 37"/>
              <p:cNvSpPr>
                <a:spLocks noChangeShapeType="1"/>
              </p:cNvSpPr>
              <p:nvPr/>
            </p:nvSpPr>
            <p:spPr bwMode="auto">
              <a:xfrm flipH="1">
                <a:off x="912" y="288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8"/>
              <p:cNvSpPr>
                <a:spLocks noChangeShapeType="1"/>
              </p:cNvSpPr>
              <p:nvPr/>
            </p:nvSpPr>
            <p:spPr bwMode="auto">
              <a:xfrm>
                <a:off x="1488" y="288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9"/>
              <p:cNvSpPr>
                <a:spLocks noChangeShapeType="1"/>
              </p:cNvSpPr>
              <p:nvPr/>
            </p:nvSpPr>
            <p:spPr bwMode="auto">
              <a:xfrm>
                <a:off x="2030" y="3096"/>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0"/>
              <p:cNvSpPr>
                <a:spLocks noChangeShapeType="1"/>
              </p:cNvSpPr>
              <p:nvPr/>
            </p:nvSpPr>
            <p:spPr bwMode="auto">
              <a:xfrm>
                <a:off x="2597" y="335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1"/>
              <p:cNvSpPr>
                <a:spLocks noChangeShapeType="1"/>
              </p:cNvSpPr>
              <p:nvPr/>
            </p:nvSpPr>
            <p:spPr bwMode="auto">
              <a:xfrm flipH="1">
                <a:off x="1968" y="3408"/>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2"/>
              <p:cNvSpPr>
                <a:spLocks noChangeShapeType="1"/>
              </p:cNvSpPr>
              <p:nvPr/>
            </p:nvSpPr>
            <p:spPr bwMode="auto">
              <a:xfrm flipH="1">
                <a:off x="1488" y="312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4" name="Rectangle 48"/>
          <p:cNvSpPr>
            <a:spLocks noChangeArrowheads="1"/>
          </p:cNvSpPr>
          <p:nvPr/>
        </p:nvSpPr>
        <p:spPr bwMode="auto">
          <a:xfrm>
            <a:off x="6726239" y="5439093"/>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a:solidFill>
                  <a:srgbClr val="FF0000"/>
                </a:solidFill>
                <a:latin typeface="Times New Roman" panose="02020603050405020304" pitchFamily="18" charset="0"/>
                <a:sym typeface="Symbol" panose="05050102010706020507" pitchFamily="18" charset="2"/>
              </a:rPr>
              <a:t> </a:t>
            </a:r>
            <a:r>
              <a:rPr lang="zh-CN" altLang="en-US" sz="2800" b="1" i="0">
                <a:solidFill>
                  <a:srgbClr val="FF0000"/>
                </a:solidFill>
                <a:latin typeface="Times New Roman" panose="02020603050405020304" pitchFamily="18" charset="0"/>
              </a:rPr>
              <a:t>语法树</a:t>
            </a:r>
          </a:p>
        </p:txBody>
      </p:sp>
      <p:sp>
        <p:nvSpPr>
          <p:cNvPr id="45" name="Rectangle 48"/>
          <p:cNvSpPr>
            <a:spLocks noChangeArrowheads="1"/>
          </p:cNvSpPr>
          <p:nvPr/>
        </p:nvSpPr>
        <p:spPr bwMode="auto">
          <a:xfrm>
            <a:off x="6951664" y="1892618"/>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记号流</a:t>
            </a:r>
          </a:p>
        </p:txBody>
      </p:sp>
      <p:grpSp>
        <p:nvGrpSpPr>
          <p:cNvPr id="46" name="Group 33"/>
          <p:cNvGrpSpPr>
            <a:grpSpLocks/>
          </p:cNvGrpSpPr>
          <p:nvPr/>
        </p:nvGrpSpPr>
        <p:grpSpPr bwMode="auto">
          <a:xfrm>
            <a:off x="7239000" y="2583180"/>
            <a:ext cx="3505200" cy="2914650"/>
            <a:chOff x="3600" y="1284"/>
            <a:chExt cx="2208" cy="1836"/>
          </a:xfrm>
        </p:grpSpPr>
        <p:sp>
          <p:nvSpPr>
            <p:cNvPr id="47"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48"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53"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55"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58"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59"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60"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61"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62"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63"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3</a:t>
              </a:r>
            </a:p>
          </p:txBody>
        </p:sp>
      </p:grpSp>
      <p:sp>
        <p:nvSpPr>
          <p:cNvPr id="64" name="文本框 63"/>
          <p:cNvSpPr txBox="1"/>
          <p:nvPr/>
        </p:nvSpPr>
        <p:spPr>
          <a:xfrm>
            <a:off x="1996335" y="6315075"/>
            <a:ext cx="6305637" cy="369332"/>
          </a:xfrm>
          <a:prstGeom prst="rect">
            <a:avLst/>
          </a:prstGeom>
          <a:noFill/>
        </p:spPr>
        <p:txBody>
          <a:bodyPr wrap="none" rtlCol="0">
            <a:spAutoFit/>
          </a:bodyPr>
          <a:lstStyle/>
          <a:p>
            <a:r>
              <a:rPr lang="zh-CN" altLang="en-US" dirty="0">
                <a:latin typeface="微软雅黑" pitchFamily="34" charset="-122"/>
                <a:ea typeface="微软雅黑" pitchFamily="34" charset="-122"/>
              </a:rPr>
              <a:t>命令行输入：</a:t>
            </a:r>
            <a:r>
              <a:rPr lang="en-US" dirty="0">
                <a:latin typeface="微软雅黑" pitchFamily="34" charset="-122"/>
                <a:ea typeface="微软雅黑" pitchFamily="34" charset="-122"/>
              </a:rPr>
              <a:t>clang -</a:t>
            </a:r>
            <a:r>
              <a:rPr lang="en-US" dirty="0" err="1">
                <a:latin typeface="微软雅黑" pitchFamily="34" charset="-122"/>
                <a:ea typeface="微软雅黑" pitchFamily="34" charset="-122"/>
              </a:rPr>
              <a:t>fsyntax</a:t>
            </a:r>
            <a:r>
              <a:rPr lang="en-US" dirty="0">
                <a:latin typeface="微软雅黑" pitchFamily="34" charset="-122"/>
                <a:ea typeface="微软雅黑" pitchFamily="34" charset="-122"/>
              </a:rPr>
              <a:t>-only -</a:t>
            </a:r>
            <a:r>
              <a:rPr lang="en-US" dirty="0" err="1">
                <a:latin typeface="微软雅黑" pitchFamily="34" charset="-122"/>
                <a:ea typeface="微软雅黑" pitchFamily="34" charset="-122"/>
              </a:rPr>
              <a:t>Xclang</a:t>
            </a:r>
            <a:r>
              <a:rPr lang="en-US" dirty="0">
                <a:latin typeface="微软雅黑" pitchFamily="34" charset="-122"/>
                <a:ea typeface="微软雅黑" pitchFamily="34" charset="-122"/>
              </a:rPr>
              <a:t> -</a:t>
            </a:r>
            <a:r>
              <a:rPr lang="en-US" dirty="0" err="1">
                <a:latin typeface="微软雅黑" pitchFamily="34" charset="-122"/>
                <a:ea typeface="微软雅黑" pitchFamily="34" charset="-122"/>
              </a:rPr>
              <a:t>ast</a:t>
            </a:r>
            <a:r>
              <a:rPr lang="en-US" dirty="0">
                <a:latin typeface="微软雅黑" pitchFamily="34" charset="-122"/>
                <a:ea typeface="微软雅黑" pitchFamily="34" charset="-122"/>
              </a:rPr>
              <a:t>-dump </a:t>
            </a:r>
            <a:r>
              <a:rPr lang="en-US" altLang="zh-CN" dirty="0" err="1">
                <a:latin typeface="微软雅黑" pitchFamily="34" charset="-122"/>
                <a:ea typeface="微软雅黑" pitchFamily="34" charset="-122"/>
              </a:rPr>
              <a:t>xx</a:t>
            </a:r>
            <a:r>
              <a:rPr lang="en-US" dirty="0" err="1">
                <a:latin typeface="微软雅黑" pitchFamily="34" charset="-122"/>
                <a:ea typeface="微软雅黑" pitchFamily="34" charset="-122"/>
              </a:rPr>
              <a:t>.c</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236744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编译器会检查程序中的不一致</a:t>
            </a:r>
            <a:endParaRPr lang="en-US" altLang="zh-CN" dirty="0"/>
          </a:p>
          <a:p>
            <a:pPr lvl="1"/>
            <a:r>
              <a:rPr lang="zh-CN" altLang="en-US" dirty="0"/>
              <a:t>如：类型检查（</a:t>
            </a:r>
            <a:r>
              <a:rPr lang="en-US" altLang="zh-CN" dirty="0">
                <a:solidFill>
                  <a:srgbClr val="0000FF"/>
                </a:solidFill>
              </a:rPr>
              <a:t>type checking</a:t>
            </a:r>
            <a:r>
              <a:rPr lang="zh-CN" altLang="en-US" dirty="0"/>
              <a:t>）</a:t>
            </a:r>
            <a:endParaRPr lang="en-US" altLang="zh-CN" dirty="0"/>
          </a:p>
          <a:p>
            <a:endParaRPr lang="en-US" dirty="0"/>
          </a:p>
        </p:txBody>
      </p:sp>
      <p:sp>
        <p:nvSpPr>
          <p:cNvPr id="5" name="标题 4"/>
          <p:cNvSpPr>
            <a:spLocks noGrp="1"/>
          </p:cNvSpPr>
          <p:nvPr>
            <p:ph type="title"/>
          </p:nvPr>
        </p:nvSpPr>
        <p:spPr/>
        <p:txBody>
          <a:bodyPr/>
          <a:lstStyle/>
          <a:p>
            <a:r>
              <a:rPr lang="zh-CN" altLang="en-US" dirty="0"/>
              <a:t>语义分析</a:t>
            </a:r>
            <a:endParaRPr lang="en-US" dirty="0"/>
          </a:p>
        </p:txBody>
      </p:sp>
      <p:grpSp>
        <p:nvGrpSpPr>
          <p:cNvPr id="7" name="Group 130"/>
          <p:cNvGrpSpPr>
            <a:grpSpLocks/>
          </p:cNvGrpSpPr>
          <p:nvPr/>
        </p:nvGrpSpPr>
        <p:grpSpPr bwMode="auto">
          <a:xfrm>
            <a:off x="5853114" y="915672"/>
            <a:ext cx="4724400" cy="5511800"/>
            <a:chOff x="499" y="686"/>
            <a:chExt cx="2976" cy="3472"/>
          </a:xfrm>
        </p:grpSpPr>
        <p:sp>
          <p:nvSpPr>
            <p:cNvPr id="8" name="Rectangle 59"/>
            <p:cNvSpPr>
              <a:spLocks noChangeArrowheads="1"/>
            </p:cNvSpPr>
            <p:nvPr/>
          </p:nvSpPr>
          <p:spPr bwMode="auto">
            <a:xfrm>
              <a:off x="960" y="2064"/>
              <a:ext cx="1728"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语义分析器</a:t>
              </a:r>
              <a:endParaRPr lang="zh-CN" altLang="en-US" sz="2800" b="1" dirty="0">
                <a:latin typeface="微软雅黑" panose="020B0503020204020204" pitchFamily="34" charset="-122"/>
                <a:ea typeface="微软雅黑" panose="020B0503020204020204" pitchFamily="34" charset="-122"/>
              </a:endParaRPr>
            </a:p>
          </p:txBody>
        </p:sp>
        <p:sp>
          <p:nvSpPr>
            <p:cNvPr id="9" name="Line 60"/>
            <p:cNvSpPr>
              <a:spLocks noChangeShapeType="1"/>
            </p:cNvSpPr>
            <p:nvPr/>
          </p:nvSpPr>
          <p:spPr bwMode="auto">
            <a:xfrm>
              <a:off x="1824" y="1776"/>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 name="Group 98"/>
            <p:cNvGrpSpPr>
              <a:grpSpLocks/>
            </p:cNvGrpSpPr>
            <p:nvPr/>
          </p:nvGrpSpPr>
          <p:grpSpPr bwMode="auto">
            <a:xfrm>
              <a:off x="499" y="686"/>
              <a:ext cx="2641" cy="1073"/>
              <a:chOff x="527" y="2688"/>
              <a:chExt cx="2641" cy="1073"/>
            </a:xfrm>
          </p:grpSpPr>
          <p:sp>
            <p:nvSpPr>
              <p:cNvPr id="28" name="Rectangle 99"/>
              <p:cNvSpPr>
                <a:spLocks noChangeArrowheads="1"/>
              </p:cNvSpPr>
              <p:nvPr/>
            </p:nvSpPr>
            <p:spPr bwMode="auto">
              <a:xfrm>
                <a:off x="1068" y="268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29" name="Rectangle 100"/>
              <p:cNvSpPr>
                <a:spLocks noChangeArrowheads="1"/>
              </p:cNvSpPr>
              <p:nvPr/>
            </p:nvSpPr>
            <p:spPr bwMode="auto">
              <a:xfrm>
                <a:off x="1632" y="292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0" name="Rectangle 101"/>
              <p:cNvSpPr>
                <a:spLocks noChangeArrowheads="1"/>
              </p:cNvSpPr>
              <p:nvPr/>
            </p:nvSpPr>
            <p:spPr bwMode="auto">
              <a:xfrm>
                <a:off x="2112" y="316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1" name="Rectangle 102"/>
              <p:cNvSpPr>
                <a:spLocks noChangeArrowheads="1"/>
              </p:cNvSpPr>
              <p:nvPr/>
            </p:nvSpPr>
            <p:spPr bwMode="auto">
              <a:xfrm>
                <a:off x="2688" y="3456"/>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60</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32" name="Rectangle 103"/>
              <p:cNvSpPr>
                <a:spLocks noChangeArrowheads="1"/>
              </p:cNvSpPr>
              <p:nvPr/>
            </p:nvSpPr>
            <p:spPr bwMode="auto">
              <a:xfrm>
                <a:off x="527" y="2982"/>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i</a:t>
                </a:r>
                <a:r>
                  <a:rPr lang="en-US" altLang="zh-CN" sz="2800" b="1" i="0" dirty="0">
                    <a:solidFill>
                      <a:srgbClr val="0000FF"/>
                    </a:solidFill>
                    <a:latin typeface="Times New Roman" panose="02020603050405020304" pitchFamily="18" charset="0"/>
                  </a:rPr>
                  <a:t>d, 1</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33" name="Rectangle 104"/>
              <p:cNvSpPr>
                <a:spLocks noChangeArrowheads="1"/>
              </p:cNvSpPr>
              <p:nvPr/>
            </p:nvSpPr>
            <p:spPr bwMode="auto">
              <a:xfrm>
                <a:off x="1179" y="320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id, 2</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34" name="Rectangle 105"/>
              <p:cNvSpPr>
                <a:spLocks noChangeArrowheads="1"/>
              </p:cNvSpPr>
              <p:nvPr/>
            </p:nvSpPr>
            <p:spPr bwMode="auto">
              <a:xfrm>
                <a:off x="1604" y="3521"/>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3</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35" name="Line 106"/>
              <p:cNvSpPr>
                <a:spLocks noChangeShapeType="1"/>
              </p:cNvSpPr>
              <p:nvPr/>
            </p:nvSpPr>
            <p:spPr bwMode="auto">
              <a:xfrm flipH="1">
                <a:off x="912" y="288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07"/>
              <p:cNvSpPr>
                <a:spLocks noChangeShapeType="1"/>
              </p:cNvSpPr>
              <p:nvPr/>
            </p:nvSpPr>
            <p:spPr bwMode="auto">
              <a:xfrm>
                <a:off x="1488" y="288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108"/>
              <p:cNvSpPr>
                <a:spLocks noChangeShapeType="1"/>
              </p:cNvSpPr>
              <p:nvPr/>
            </p:nvSpPr>
            <p:spPr bwMode="auto">
              <a:xfrm>
                <a:off x="2030" y="3096"/>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09"/>
              <p:cNvSpPr>
                <a:spLocks noChangeShapeType="1"/>
              </p:cNvSpPr>
              <p:nvPr/>
            </p:nvSpPr>
            <p:spPr bwMode="auto">
              <a:xfrm>
                <a:off x="2597" y="335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110"/>
              <p:cNvSpPr>
                <a:spLocks noChangeShapeType="1"/>
              </p:cNvSpPr>
              <p:nvPr/>
            </p:nvSpPr>
            <p:spPr bwMode="auto">
              <a:xfrm flipH="1">
                <a:off x="1968" y="3408"/>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111"/>
              <p:cNvSpPr>
                <a:spLocks noChangeShapeType="1"/>
              </p:cNvSpPr>
              <p:nvPr/>
            </p:nvSpPr>
            <p:spPr bwMode="auto">
              <a:xfrm flipH="1">
                <a:off x="1488" y="3120"/>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 name="Group 128"/>
            <p:cNvGrpSpPr>
              <a:grpSpLocks/>
            </p:cNvGrpSpPr>
            <p:nvPr/>
          </p:nvGrpSpPr>
          <p:grpSpPr bwMode="auto">
            <a:xfrm>
              <a:off x="527" y="2496"/>
              <a:ext cx="2948" cy="1662"/>
              <a:chOff x="527" y="2496"/>
              <a:chExt cx="2948" cy="1662"/>
            </a:xfrm>
          </p:grpSpPr>
          <p:sp>
            <p:nvSpPr>
              <p:cNvPr id="12" name="Line 62"/>
              <p:cNvSpPr>
                <a:spLocks noChangeShapeType="1"/>
              </p:cNvSpPr>
              <p:nvPr/>
            </p:nvSpPr>
            <p:spPr bwMode="auto">
              <a:xfrm>
                <a:off x="1824" y="2496"/>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Rectangle 113"/>
              <p:cNvSpPr>
                <a:spLocks noChangeArrowheads="1"/>
              </p:cNvSpPr>
              <p:nvPr/>
            </p:nvSpPr>
            <p:spPr bwMode="auto">
              <a:xfrm>
                <a:off x="1068" y="269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4" name="Rectangle 114"/>
              <p:cNvSpPr>
                <a:spLocks noChangeArrowheads="1"/>
              </p:cNvSpPr>
              <p:nvPr/>
            </p:nvSpPr>
            <p:spPr bwMode="auto">
              <a:xfrm>
                <a:off x="1632" y="293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5" name="Rectangle 115"/>
              <p:cNvSpPr>
                <a:spLocks noChangeArrowheads="1"/>
              </p:cNvSpPr>
              <p:nvPr/>
            </p:nvSpPr>
            <p:spPr bwMode="auto">
              <a:xfrm>
                <a:off x="2112" y="317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6" name="Rectangle 116"/>
              <p:cNvSpPr>
                <a:spLocks noChangeArrowheads="1"/>
              </p:cNvSpPr>
              <p:nvPr/>
            </p:nvSpPr>
            <p:spPr bwMode="auto">
              <a:xfrm>
                <a:off x="2426" y="3467"/>
                <a:ext cx="104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err="1">
                    <a:solidFill>
                      <a:srgbClr val="0000FF"/>
                    </a:solidFill>
                    <a:latin typeface="Times New Roman" panose="02020603050405020304" pitchFamily="18" charset="0"/>
                    <a:sym typeface="Symbol" panose="05050102010706020507" pitchFamily="18" charset="2"/>
                  </a:rPr>
                  <a:t>inttofloat</a:t>
                </a:r>
                <a:endParaRPr lang="en-US" altLang="zh-CN" sz="2800" b="1" i="0" dirty="0">
                  <a:solidFill>
                    <a:srgbClr val="0000FF"/>
                  </a:solidFill>
                  <a:latin typeface="Times New Roman" panose="02020603050405020304" pitchFamily="18" charset="0"/>
                  <a:sym typeface="Symbol" panose="05050102010706020507" pitchFamily="18" charset="2"/>
                </a:endParaRPr>
              </a:p>
            </p:txBody>
          </p:sp>
          <p:sp>
            <p:nvSpPr>
              <p:cNvPr id="17" name="Rectangle 117"/>
              <p:cNvSpPr>
                <a:spLocks noChangeArrowheads="1"/>
              </p:cNvSpPr>
              <p:nvPr/>
            </p:nvSpPr>
            <p:spPr bwMode="auto">
              <a:xfrm>
                <a:off x="527" y="2993"/>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i</a:t>
                </a:r>
                <a:r>
                  <a:rPr lang="en-US" altLang="zh-CN" sz="2800" b="1" i="0">
                    <a:solidFill>
                      <a:srgbClr val="0000FF"/>
                    </a:solidFill>
                    <a:latin typeface="Times New Roman" panose="02020603050405020304" pitchFamily="18" charset="0"/>
                  </a:rPr>
                  <a:t>d, 1</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8" name="Rectangle 118"/>
              <p:cNvSpPr>
                <a:spLocks noChangeArrowheads="1"/>
              </p:cNvSpPr>
              <p:nvPr/>
            </p:nvSpPr>
            <p:spPr bwMode="auto">
              <a:xfrm>
                <a:off x="1179" y="3220"/>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2</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9" name="Rectangle 119"/>
              <p:cNvSpPr>
                <a:spLocks noChangeArrowheads="1"/>
              </p:cNvSpPr>
              <p:nvPr/>
            </p:nvSpPr>
            <p:spPr bwMode="auto">
              <a:xfrm>
                <a:off x="1604" y="3532"/>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3</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20" name="Line 120"/>
              <p:cNvSpPr>
                <a:spLocks noChangeShapeType="1"/>
              </p:cNvSpPr>
              <p:nvPr/>
            </p:nvSpPr>
            <p:spPr bwMode="auto">
              <a:xfrm flipH="1">
                <a:off x="912" y="289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21"/>
              <p:cNvSpPr>
                <a:spLocks noChangeShapeType="1"/>
              </p:cNvSpPr>
              <p:nvPr/>
            </p:nvSpPr>
            <p:spPr bwMode="auto">
              <a:xfrm>
                <a:off x="1488" y="289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22"/>
              <p:cNvSpPr>
                <a:spLocks noChangeShapeType="1"/>
              </p:cNvSpPr>
              <p:nvPr/>
            </p:nvSpPr>
            <p:spPr bwMode="auto">
              <a:xfrm>
                <a:off x="2030" y="3107"/>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23"/>
              <p:cNvSpPr>
                <a:spLocks noChangeShapeType="1"/>
              </p:cNvSpPr>
              <p:nvPr/>
            </p:nvSpPr>
            <p:spPr bwMode="auto">
              <a:xfrm>
                <a:off x="2597" y="3362"/>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24"/>
              <p:cNvSpPr>
                <a:spLocks noChangeShapeType="1"/>
              </p:cNvSpPr>
              <p:nvPr/>
            </p:nvSpPr>
            <p:spPr bwMode="auto">
              <a:xfrm flipH="1">
                <a:off x="1968" y="3419"/>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25"/>
              <p:cNvSpPr>
                <a:spLocks noChangeShapeType="1"/>
              </p:cNvSpPr>
              <p:nvPr/>
            </p:nvSpPr>
            <p:spPr bwMode="auto">
              <a:xfrm flipH="1">
                <a:off x="1488" y="313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126"/>
              <p:cNvSpPr>
                <a:spLocks noChangeArrowheads="1"/>
              </p:cNvSpPr>
              <p:nvPr/>
            </p:nvSpPr>
            <p:spPr bwMode="auto">
              <a:xfrm>
                <a:off x="2710" y="391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60</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27" name="Line 127"/>
              <p:cNvSpPr>
                <a:spLocks noChangeShapeType="1"/>
              </p:cNvSpPr>
              <p:nvPr/>
            </p:nvSpPr>
            <p:spPr bwMode="auto">
              <a:xfrm>
                <a:off x="2965" y="3748"/>
                <a:ext cx="0" cy="1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1" name="Rectangle 48"/>
          <p:cNvSpPr>
            <a:spLocks noChangeArrowheads="1"/>
          </p:cNvSpPr>
          <p:nvPr/>
        </p:nvSpPr>
        <p:spPr bwMode="auto">
          <a:xfrm>
            <a:off x="8832851" y="4370072"/>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语法树</a:t>
            </a:r>
          </a:p>
        </p:txBody>
      </p:sp>
      <p:sp>
        <p:nvSpPr>
          <p:cNvPr id="42" name="Rectangle 48"/>
          <p:cNvSpPr>
            <a:spLocks noChangeArrowheads="1"/>
          </p:cNvSpPr>
          <p:nvPr/>
        </p:nvSpPr>
        <p:spPr bwMode="auto">
          <a:xfrm>
            <a:off x="8732840" y="1039976"/>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语法树</a:t>
            </a:r>
          </a:p>
        </p:txBody>
      </p:sp>
      <p:grpSp>
        <p:nvGrpSpPr>
          <p:cNvPr id="43" name="Group 33"/>
          <p:cNvGrpSpPr>
            <a:grpSpLocks/>
          </p:cNvGrpSpPr>
          <p:nvPr/>
        </p:nvGrpSpPr>
        <p:grpSpPr bwMode="auto">
          <a:xfrm>
            <a:off x="2228059" y="2912747"/>
            <a:ext cx="3505200" cy="2914650"/>
            <a:chOff x="3600" y="1284"/>
            <a:chExt cx="2208" cy="1836"/>
          </a:xfrm>
        </p:grpSpPr>
        <p:sp>
          <p:nvSpPr>
            <p:cNvPr id="44"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45"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50"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52"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55"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56"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57"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58"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59"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60"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3</a:t>
              </a:r>
            </a:p>
          </p:txBody>
        </p:sp>
      </p:grpSp>
      <p:sp>
        <p:nvSpPr>
          <p:cNvPr id="61" name="文本框 60"/>
          <p:cNvSpPr txBox="1"/>
          <p:nvPr/>
        </p:nvSpPr>
        <p:spPr>
          <a:xfrm>
            <a:off x="1996335" y="6315075"/>
            <a:ext cx="3927614" cy="369332"/>
          </a:xfrm>
          <a:prstGeom prst="rect">
            <a:avLst/>
          </a:prstGeom>
          <a:noFill/>
        </p:spPr>
        <p:txBody>
          <a:bodyPr wrap="none" rtlCol="0">
            <a:spAutoFit/>
          </a:bodyPr>
          <a:lstStyle/>
          <a:p>
            <a:r>
              <a:rPr lang="zh-CN" altLang="en-US" dirty="0">
                <a:latin typeface="微软雅黑" pitchFamily="34" charset="-122"/>
                <a:ea typeface="微软雅黑" pitchFamily="34" charset="-122"/>
              </a:rPr>
              <a:t>注：类型转换在</a:t>
            </a:r>
            <a:r>
              <a:rPr lang="en-US" altLang="zh-CN" dirty="0" err="1">
                <a:latin typeface="微软雅黑" pitchFamily="34" charset="-122"/>
                <a:ea typeface="微软雅黑" pitchFamily="34" charset="-122"/>
              </a:rPr>
              <a:t>astdump</a:t>
            </a:r>
            <a:r>
              <a:rPr lang="zh-CN" altLang="en-US" dirty="0">
                <a:latin typeface="微软雅黑" pitchFamily="34" charset="-122"/>
                <a:ea typeface="微软雅黑" pitchFamily="34" charset="-122"/>
              </a:rPr>
              <a:t>时已经完成</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3582564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是源语言与目标语言之间的桥梁</a:t>
            </a:r>
            <a:endParaRPr lang="en-US" altLang="zh-CN" dirty="0"/>
          </a:p>
        </p:txBody>
      </p:sp>
      <p:sp>
        <p:nvSpPr>
          <p:cNvPr id="5" name="标题 4"/>
          <p:cNvSpPr>
            <a:spLocks noGrp="1"/>
          </p:cNvSpPr>
          <p:nvPr>
            <p:ph type="title"/>
          </p:nvPr>
        </p:nvSpPr>
        <p:spPr/>
        <p:txBody>
          <a:bodyPr/>
          <a:lstStyle/>
          <a:p>
            <a:r>
              <a:rPr lang="zh-CN" altLang="en-US" dirty="0"/>
              <a:t>中间代码生成</a:t>
            </a:r>
            <a:endParaRPr lang="en-US" dirty="0"/>
          </a:p>
        </p:txBody>
      </p:sp>
      <p:grpSp>
        <p:nvGrpSpPr>
          <p:cNvPr id="7" name="Group 95"/>
          <p:cNvGrpSpPr>
            <a:grpSpLocks/>
          </p:cNvGrpSpPr>
          <p:nvPr/>
        </p:nvGrpSpPr>
        <p:grpSpPr bwMode="auto">
          <a:xfrm>
            <a:off x="5925235" y="903291"/>
            <a:ext cx="4679950" cy="5453062"/>
            <a:chOff x="527" y="719"/>
            <a:chExt cx="2948" cy="3435"/>
          </a:xfrm>
        </p:grpSpPr>
        <p:sp>
          <p:nvSpPr>
            <p:cNvPr id="8" name="Rectangle 22"/>
            <p:cNvSpPr>
              <a:spLocks noChangeArrowheads="1"/>
            </p:cNvSpPr>
            <p:nvPr/>
          </p:nvSpPr>
          <p:spPr bwMode="auto">
            <a:xfrm>
              <a:off x="864" y="2256"/>
              <a:ext cx="1920"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中间代码生成器</a:t>
              </a:r>
              <a:endParaRPr lang="zh-CN" altLang="en-US" sz="2800" b="1" dirty="0">
                <a:latin typeface="微软雅黑" panose="020B0503020204020204" pitchFamily="34" charset="-122"/>
                <a:ea typeface="微软雅黑" panose="020B0503020204020204" pitchFamily="34" charset="-122"/>
              </a:endParaRPr>
            </a:p>
          </p:txBody>
        </p:sp>
        <p:sp>
          <p:nvSpPr>
            <p:cNvPr id="9" name="Line 23"/>
            <p:cNvSpPr>
              <a:spLocks noChangeShapeType="1"/>
            </p:cNvSpPr>
            <p:nvPr/>
          </p:nvSpPr>
          <p:spPr bwMode="auto">
            <a:xfrm>
              <a:off x="1872" y="1968"/>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24"/>
            <p:cNvSpPr>
              <a:spLocks noChangeShapeType="1"/>
            </p:cNvSpPr>
            <p:nvPr/>
          </p:nvSpPr>
          <p:spPr bwMode="auto">
            <a:xfrm>
              <a:off x="1872" y="2688"/>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Rectangle 55"/>
            <p:cNvSpPr>
              <a:spLocks noChangeArrowheads="1"/>
            </p:cNvSpPr>
            <p:nvPr/>
          </p:nvSpPr>
          <p:spPr bwMode="auto">
            <a:xfrm>
              <a:off x="952" y="2954"/>
              <a:ext cx="2103"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l">
                <a:buFontTx/>
                <a:buNone/>
              </a:pPr>
              <a:r>
                <a:rPr lang="en-US" altLang="zh-CN" sz="2800" b="1" i="0" dirty="0">
                  <a:solidFill>
                    <a:srgbClr val="0000FF"/>
                  </a:solidFill>
                  <a:latin typeface="Times New Roman" panose="02020603050405020304" pitchFamily="18" charset="0"/>
                </a:rPr>
                <a:t>t1 = </a:t>
              </a:r>
              <a:r>
                <a:rPr lang="en-US" altLang="zh-CN" sz="2800" b="1" i="0" dirty="0" err="1">
                  <a:solidFill>
                    <a:srgbClr val="0000FF"/>
                  </a:solidFill>
                  <a:latin typeface="Times New Roman" panose="02020603050405020304" pitchFamily="18" charset="0"/>
                </a:rPr>
                <a:t>inttofloat</a:t>
              </a:r>
              <a:r>
                <a:rPr lang="en-US" altLang="zh-CN" sz="2800" b="1" i="0" dirty="0">
                  <a:solidFill>
                    <a:srgbClr val="0000FF"/>
                  </a:solidFill>
                  <a:latin typeface="Times New Roman" panose="02020603050405020304" pitchFamily="18" charset="0"/>
                </a:rPr>
                <a:t>(60)</a:t>
              </a:r>
            </a:p>
            <a:p>
              <a:pPr algn="l">
                <a:buFontTx/>
                <a:buNone/>
              </a:pPr>
              <a:r>
                <a:rPr lang="en-US" altLang="zh-CN" sz="2800" b="1" i="0" dirty="0">
                  <a:solidFill>
                    <a:srgbClr val="0000FF"/>
                  </a:solidFill>
                  <a:latin typeface="Times New Roman" panose="02020603050405020304" pitchFamily="18" charset="0"/>
                </a:rPr>
                <a:t>t2 = id3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t1</a:t>
              </a:r>
            </a:p>
            <a:p>
              <a:pPr algn="l">
                <a:buFontTx/>
                <a:buNone/>
              </a:pPr>
              <a:r>
                <a:rPr lang="en-US" altLang="zh-CN" sz="2800" b="1" i="0" dirty="0">
                  <a:solidFill>
                    <a:srgbClr val="0000FF"/>
                  </a:solidFill>
                  <a:latin typeface="Times New Roman" panose="02020603050405020304" pitchFamily="18" charset="0"/>
                </a:rPr>
                <a:t>t3 = id2 + t2</a:t>
              </a:r>
            </a:p>
            <a:p>
              <a:pPr algn="l">
                <a:buFontTx/>
                <a:buNone/>
              </a:pPr>
              <a:r>
                <a:rPr lang="en-US" altLang="zh-CN" sz="2800" b="1" i="0" dirty="0">
                  <a:solidFill>
                    <a:srgbClr val="0000FF"/>
                  </a:solidFill>
                  <a:latin typeface="Times New Roman" panose="02020603050405020304" pitchFamily="18" charset="0"/>
                </a:rPr>
                <a:t>id1 = t3</a:t>
              </a:r>
            </a:p>
          </p:txBody>
        </p:sp>
        <p:sp>
          <p:nvSpPr>
            <p:cNvPr id="12" name="Rectangle 80"/>
            <p:cNvSpPr>
              <a:spLocks noChangeArrowheads="1"/>
            </p:cNvSpPr>
            <p:nvPr/>
          </p:nvSpPr>
          <p:spPr bwMode="auto">
            <a:xfrm>
              <a:off x="1068" y="71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13" name="Rectangle 81"/>
            <p:cNvSpPr>
              <a:spLocks noChangeArrowheads="1"/>
            </p:cNvSpPr>
            <p:nvPr/>
          </p:nvSpPr>
          <p:spPr bwMode="auto">
            <a:xfrm>
              <a:off x="1632" y="95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a:t>
              </a:r>
              <a:r>
                <a:rPr lang="en-US" altLang="zh-CN" sz="2800" b="1" i="0" dirty="0">
                  <a:solidFill>
                    <a:srgbClr val="0000FF"/>
                  </a:solidFill>
                  <a:latin typeface="Times New Roman" panose="02020603050405020304" pitchFamily="18" charset="0"/>
                  <a:sym typeface="Symbol" panose="05050102010706020507" pitchFamily="18" charset="2"/>
                </a:rPr>
                <a:t></a:t>
              </a:r>
              <a:endParaRPr lang="zh-CN" altLang="en-US" sz="2800" b="1" i="0" dirty="0">
                <a:solidFill>
                  <a:srgbClr val="0000FF"/>
                </a:solidFill>
                <a:latin typeface="Times New Roman" panose="02020603050405020304" pitchFamily="18" charset="0"/>
                <a:sym typeface="Symbol" panose="05050102010706020507" pitchFamily="18" charset="2"/>
              </a:endParaRPr>
            </a:p>
          </p:txBody>
        </p:sp>
        <p:sp>
          <p:nvSpPr>
            <p:cNvPr id="14" name="Rectangle 82"/>
            <p:cNvSpPr>
              <a:spLocks noChangeArrowheads="1"/>
            </p:cNvSpPr>
            <p:nvPr/>
          </p:nvSpPr>
          <p:spPr bwMode="auto">
            <a:xfrm>
              <a:off x="2112" y="1199"/>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5" name="Rectangle 83"/>
            <p:cNvSpPr>
              <a:spLocks noChangeArrowheads="1"/>
            </p:cNvSpPr>
            <p:nvPr/>
          </p:nvSpPr>
          <p:spPr bwMode="auto">
            <a:xfrm>
              <a:off x="2426" y="1487"/>
              <a:ext cx="104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inttofloat</a:t>
              </a:r>
            </a:p>
          </p:txBody>
        </p:sp>
        <p:sp>
          <p:nvSpPr>
            <p:cNvPr id="16" name="Rectangle 84"/>
            <p:cNvSpPr>
              <a:spLocks noChangeArrowheads="1"/>
            </p:cNvSpPr>
            <p:nvPr/>
          </p:nvSpPr>
          <p:spPr bwMode="auto">
            <a:xfrm>
              <a:off x="527" y="1013"/>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i</a:t>
              </a:r>
              <a:r>
                <a:rPr lang="en-US" altLang="zh-CN" sz="2800" b="1" i="0">
                  <a:solidFill>
                    <a:srgbClr val="0000FF"/>
                  </a:solidFill>
                  <a:latin typeface="Times New Roman" panose="02020603050405020304" pitchFamily="18" charset="0"/>
                </a:rPr>
                <a:t>d, 1</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7" name="Rectangle 85"/>
            <p:cNvSpPr>
              <a:spLocks noChangeArrowheads="1"/>
            </p:cNvSpPr>
            <p:nvPr/>
          </p:nvSpPr>
          <p:spPr bwMode="auto">
            <a:xfrm>
              <a:off x="1179" y="1240"/>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2</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8" name="Rectangle 86"/>
            <p:cNvSpPr>
              <a:spLocks noChangeArrowheads="1"/>
            </p:cNvSpPr>
            <p:nvPr/>
          </p:nvSpPr>
          <p:spPr bwMode="auto">
            <a:xfrm>
              <a:off x="1604" y="1552"/>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id, 3</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19" name="Line 87"/>
            <p:cNvSpPr>
              <a:spLocks noChangeShapeType="1"/>
            </p:cNvSpPr>
            <p:nvPr/>
          </p:nvSpPr>
          <p:spPr bwMode="auto">
            <a:xfrm flipH="1">
              <a:off x="912" y="91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88"/>
            <p:cNvSpPr>
              <a:spLocks noChangeShapeType="1"/>
            </p:cNvSpPr>
            <p:nvPr/>
          </p:nvSpPr>
          <p:spPr bwMode="auto">
            <a:xfrm>
              <a:off x="1488" y="91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89"/>
            <p:cNvSpPr>
              <a:spLocks noChangeShapeType="1"/>
            </p:cNvSpPr>
            <p:nvPr/>
          </p:nvSpPr>
          <p:spPr bwMode="auto">
            <a:xfrm>
              <a:off x="2030" y="1127"/>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90"/>
            <p:cNvSpPr>
              <a:spLocks noChangeShapeType="1"/>
            </p:cNvSpPr>
            <p:nvPr/>
          </p:nvSpPr>
          <p:spPr bwMode="auto">
            <a:xfrm>
              <a:off x="2597" y="1382"/>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91"/>
            <p:cNvSpPr>
              <a:spLocks noChangeShapeType="1"/>
            </p:cNvSpPr>
            <p:nvPr/>
          </p:nvSpPr>
          <p:spPr bwMode="auto">
            <a:xfrm flipH="1">
              <a:off x="1968" y="1439"/>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92"/>
            <p:cNvSpPr>
              <a:spLocks noChangeShapeType="1"/>
            </p:cNvSpPr>
            <p:nvPr/>
          </p:nvSpPr>
          <p:spPr bwMode="auto">
            <a:xfrm flipH="1">
              <a:off x="1488" y="1151"/>
              <a:ext cx="240" cy="9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93"/>
            <p:cNvSpPr>
              <a:spLocks noChangeArrowheads="1"/>
            </p:cNvSpPr>
            <p:nvPr/>
          </p:nvSpPr>
          <p:spPr bwMode="auto">
            <a:xfrm>
              <a:off x="2710" y="1938"/>
              <a:ext cx="4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solidFill>
                    <a:srgbClr val="0000FF"/>
                  </a:solidFill>
                  <a:latin typeface="Times New Roman" panose="02020603050405020304" pitchFamily="18" charset="0"/>
                  <a:sym typeface="Symbol" panose="05050102010706020507" pitchFamily="18" charset="2"/>
                </a:rPr>
                <a:t></a:t>
              </a:r>
              <a:r>
                <a:rPr lang="en-US" altLang="zh-CN" sz="2800" b="1" i="0">
                  <a:solidFill>
                    <a:srgbClr val="0000FF"/>
                  </a:solidFill>
                  <a:latin typeface="Times New Roman" panose="02020603050405020304" pitchFamily="18" charset="0"/>
                </a:rPr>
                <a:t>60</a:t>
              </a:r>
              <a:r>
                <a:rPr lang="en-US" altLang="zh-CN" sz="2800" b="1" i="0">
                  <a:solidFill>
                    <a:srgbClr val="0000FF"/>
                  </a:solidFill>
                  <a:latin typeface="Times New Roman" panose="02020603050405020304" pitchFamily="18" charset="0"/>
                  <a:sym typeface="Symbol" panose="05050102010706020507" pitchFamily="18" charset="2"/>
                </a:rPr>
                <a:t></a:t>
              </a:r>
              <a:endParaRPr lang="zh-CN" altLang="en-US" sz="2800" b="1" i="0">
                <a:solidFill>
                  <a:srgbClr val="0000FF"/>
                </a:solidFill>
                <a:latin typeface="Times New Roman" panose="02020603050405020304" pitchFamily="18" charset="0"/>
                <a:sym typeface="Symbol" panose="05050102010706020507" pitchFamily="18" charset="2"/>
              </a:endParaRPr>
            </a:p>
          </p:txBody>
        </p:sp>
        <p:sp>
          <p:nvSpPr>
            <p:cNvPr id="26" name="Line 94"/>
            <p:cNvSpPr>
              <a:spLocks noChangeShapeType="1"/>
            </p:cNvSpPr>
            <p:nvPr/>
          </p:nvSpPr>
          <p:spPr bwMode="auto">
            <a:xfrm>
              <a:off x="2965" y="1768"/>
              <a:ext cx="0" cy="17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 name="Rectangle 48"/>
          <p:cNvSpPr>
            <a:spLocks noChangeArrowheads="1"/>
          </p:cNvSpPr>
          <p:nvPr/>
        </p:nvSpPr>
        <p:spPr bwMode="auto">
          <a:xfrm>
            <a:off x="8397876" y="5403853"/>
            <a:ext cx="219789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中间代码</a:t>
            </a:r>
          </a:p>
        </p:txBody>
      </p:sp>
      <p:sp>
        <p:nvSpPr>
          <p:cNvPr id="28" name="Rectangle 48"/>
          <p:cNvSpPr>
            <a:spLocks noChangeArrowheads="1"/>
          </p:cNvSpPr>
          <p:nvPr/>
        </p:nvSpPr>
        <p:spPr bwMode="auto">
          <a:xfrm>
            <a:off x="8346282" y="984255"/>
            <a:ext cx="18446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语法树</a:t>
            </a:r>
          </a:p>
        </p:txBody>
      </p:sp>
      <p:grpSp>
        <p:nvGrpSpPr>
          <p:cNvPr id="29" name="Group 33"/>
          <p:cNvGrpSpPr>
            <a:grpSpLocks/>
          </p:cNvGrpSpPr>
          <p:nvPr/>
        </p:nvGrpSpPr>
        <p:grpSpPr bwMode="auto">
          <a:xfrm>
            <a:off x="2228059" y="2912747"/>
            <a:ext cx="3505200" cy="2914650"/>
            <a:chOff x="3600" y="1284"/>
            <a:chExt cx="2208" cy="1836"/>
          </a:xfrm>
        </p:grpSpPr>
        <p:sp>
          <p:nvSpPr>
            <p:cNvPr id="30"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31"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36"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38"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41"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42"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43"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44"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45"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46"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3</a:t>
              </a:r>
            </a:p>
          </p:txBody>
        </p:sp>
      </p:grpSp>
      <p:sp>
        <p:nvSpPr>
          <p:cNvPr id="47" name="文本框 46"/>
          <p:cNvSpPr txBox="1"/>
          <p:nvPr/>
        </p:nvSpPr>
        <p:spPr>
          <a:xfrm>
            <a:off x="1996335" y="6315075"/>
            <a:ext cx="5178725" cy="369332"/>
          </a:xfrm>
          <a:prstGeom prst="rect">
            <a:avLst/>
          </a:prstGeom>
          <a:noFill/>
        </p:spPr>
        <p:txBody>
          <a:bodyPr wrap="none" rtlCol="0">
            <a:spAutoFit/>
          </a:bodyPr>
          <a:lstStyle/>
          <a:p>
            <a:r>
              <a:rPr lang="zh-CN" altLang="en-US" dirty="0">
                <a:latin typeface="微软雅黑" pitchFamily="34" charset="-122"/>
                <a:ea typeface="微软雅黑" pitchFamily="34" charset="-122"/>
              </a:rPr>
              <a:t>命令行输入：</a:t>
            </a:r>
            <a:r>
              <a:rPr lang="en-US" dirty="0">
                <a:latin typeface="微软雅黑" pitchFamily="34" charset="-122"/>
                <a:ea typeface="微软雅黑" pitchFamily="34" charset="-122"/>
              </a:rPr>
              <a:t>clang -cc1 </a:t>
            </a:r>
            <a:r>
              <a:rPr lang="en-US" altLang="zh-CN" dirty="0" err="1">
                <a:latin typeface="微软雅黑" pitchFamily="34" charset="-122"/>
                <a:ea typeface="微软雅黑" pitchFamily="34" charset="-122"/>
              </a:rPr>
              <a:t>xx</a:t>
            </a:r>
            <a:r>
              <a:rPr lang="en-US" dirty="0" err="1">
                <a:latin typeface="微软雅黑" pitchFamily="34" charset="-122"/>
                <a:ea typeface="微软雅黑" pitchFamily="34" charset="-122"/>
              </a:rPr>
              <a:t>.c</a:t>
            </a:r>
            <a:r>
              <a:rPr lang="en-US" dirty="0">
                <a:latin typeface="微软雅黑" pitchFamily="34" charset="-122"/>
                <a:ea typeface="微软雅黑" pitchFamily="34" charset="-122"/>
              </a:rPr>
              <a:t> -emit-</a:t>
            </a:r>
            <a:r>
              <a:rPr lang="en-US" dirty="0" err="1">
                <a:latin typeface="微软雅黑" pitchFamily="34" charset="-122"/>
                <a:ea typeface="微软雅黑" pitchFamily="34" charset="-122"/>
              </a:rPr>
              <a:t>llvm</a:t>
            </a:r>
            <a:r>
              <a:rPr lang="en-US" dirty="0">
                <a:latin typeface="微软雅黑" pitchFamily="34" charset="-122"/>
                <a:ea typeface="微软雅黑" pitchFamily="34" charset="-122"/>
              </a:rPr>
              <a:t> -o </a:t>
            </a:r>
            <a:r>
              <a:rPr lang="en-US" altLang="zh-CN" dirty="0" err="1">
                <a:latin typeface="微软雅黑" pitchFamily="34" charset="-122"/>
                <a:ea typeface="微软雅黑" pitchFamily="34" charset="-122"/>
              </a:rPr>
              <a:t>xx</a:t>
            </a:r>
            <a:r>
              <a:rPr lang="en-US" dirty="0" err="1">
                <a:latin typeface="微软雅黑" pitchFamily="34" charset="-122"/>
                <a:ea typeface="微软雅黑" pitchFamily="34" charset="-122"/>
              </a:rPr>
              <a:t>.ll</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306656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46517" y="1056904"/>
            <a:ext cx="5739934" cy="5605153"/>
          </a:xfrm>
        </p:spPr>
        <p:txBody>
          <a:bodyPr/>
          <a:lstStyle/>
          <a:p>
            <a:r>
              <a:rPr lang="zh-CN" altLang="en-US" dirty="0"/>
              <a:t>机器无关的代码优化便于生成</a:t>
            </a:r>
            <a:r>
              <a:rPr lang="zh-CN" altLang="en-US" dirty="0">
                <a:solidFill>
                  <a:srgbClr val="0000FF"/>
                </a:solidFill>
              </a:rPr>
              <a:t>执行时间更快、更短或能耗更低</a:t>
            </a:r>
            <a:r>
              <a:rPr lang="zh-CN" altLang="en-US" dirty="0"/>
              <a:t>的目标代码</a:t>
            </a:r>
            <a:endParaRPr lang="en-US" dirty="0"/>
          </a:p>
        </p:txBody>
      </p:sp>
      <p:sp>
        <p:nvSpPr>
          <p:cNvPr id="5" name="标题 4"/>
          <p:cNvSpPr>
            <a:spLocks noGrp="1"/>
          </p:cNvSpPr>
          <p:nvPr>
            <p:ph type="title"/>
          </p:nvPr>
        </p:nvSpPr>
        <p:spPr/>
        <p:txBody>
          <a:bodyPr/>
          <a:lstStyle/>
          <a:p>
            <a:r>
              <a:rPr lang="zh-CN" altLang="en-US" dirty="0"/>
              <a:t>机器无关代码优化</a:t>
            </a:r>
            <a:endParaRPr lang="en-US" dirty="0"/>
          </a:p>
        </p:txBody>
      </p:sp>
      <p:grpSp>
        <p:nvGrpSpPr>
          <p:cNvPr id="7" name="Group 1072"/>
          <p:cNvGrpSpPr>
            <a:grpSpLocks/>
          </p:cNvGrpSpPr>
          <p:nvPr/>
        </p:nvGrpSpPr>
        <p:grpSpPr bwMode="auto">
          <a:xfrm>
            <a:off x="5886451" y="1141028"/>
            <a:ext cx="3065463" cy="4800600"/>
            <a:chOff x="864" y="912"/>
            <a:chExt cx="1931" cy="3024"/>
          </a:xfrm>
        </p:grpSpPr>
        <p:sp>
          <p:nvSpPr>
            <p:cNvPr id="8" name="Rectangle 1046"/>
            <p:cNvSpPr>
              <a:spLocks noChangeArrowheads="1"/>
            </p:cNvSpPr>
            <p:nvPr/>
          </p:nvSpPr>
          <p:spPr bwMode="auto">
            <a:xfrm>
              <a:off x="864" y="2496"/>
              <a:ext cx="1920"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代码优化器</a:t>
              </a:r>
              <a:endParaRPr lang="zh-CN" altLang="en-US" sz="2800" b="1" dirty="0">
                <a:latin typeface="微软雅黑" panose="020B0503020204020204" pitchFamily="34" charset="-122"/>
                <a:ea typeface="微软雅黑" panose="020B0503020204020204" pitchFamily="34" charset="-122"/>
              </a:endParaRPr>
            </a:p>
          </p:txBody>
        </p:sp>
        <p:sp>
          <p:nvSpPr>
            <p:cNvPr id="9" name="Line 1047"/>
            <p:cNvSpPr>
              <a:spLocks noChangeShapeType="1"/>
            </p:cNvSpPr>
            <p:nvPr/>
          </p:nvSpPr>
          <p:spPr bwMode="auto">
            <a:xfrm>
              <a:off x="1824" y="2160"/>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48"/>
            <p:cNvSpPr>
              <a:spLocks noChangeShapeType="1"/>
            </p:cNvSpPr>
            <p:nvPr/>
          </p:nvSpPr>
          <p:spPr bwMode="auto">
            <a:xfrm>
              <a:off x="1824" y="2976"/>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Rectangle 1065"/>
            <p:cNvSpPr>
              <a:spLocks noChangeArrowheads="1"/>
            </p:cNvSpPr>
            <p:nvPr/>
          </p:nvSpPr>
          <p:spPr bwMode="auto">
            <a:xfrm>
              <a:off x="981" y="912"/>
              <a:ext cx="181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l">
                <a:buFontTx/>
                <a:buNone/>
              </a:pPr>
              <a:r>
                <a:rPr lang="en-US" altLang="zh-CN" sz="2800" b="1" i="0" dirty="0">
                  <a:solidFill>
                    <a:srgbClr val="0000FF"/>
                  </a:solidFill>
                  <a:latin typeface="Times New Roman" panose="02020603050405020304" pitchFamily="18" charset="0"/>
                </a:rPr>
                <a:t>t1 = </a:t>
              </a:r>
              <a:r>
                <a:rPr lang="en-US" altLang="zh-CN" sz="2800" b="1" i="0" dirty="0" err="1">
                  <a:solidFill>
                    <a:srgbClr val="0000FF"/>
                  </a:solidFill>
                  <a:latin typeface="Times New Roman" panose="02020603050405020304" pitchFamily="18" charset="0"/>
                </a:rPr>
                <a:t>inttofloat</a:t>
              </a:r>
              <a:r>
                <a:rPr lang="en-US" altLang="zh-CN" sz="2800" b="1" i="0" dirty="0">
                  <a:solidFill>
                    <a:srgbClr val="0000FF"/>
                  </a:solidFill>
                  <a:latin typeface="Times New Roman" panose="02020603050405020304" pitchFamily="18" charset="0"/>
                </a:rPr>
                <a:t>(60)</a:t>
              </a:r>
            </a:p>
            <a:p>
              <a:pPr algn="l">
                <a:buFontTx/>
                <a:buNone/>
              </a:pPr>
              <a:r>
                <a:rPr lang="en-US" altLang="zh-CN" sz="2800" b="1" i="0" dirty="0">
                  <a:solidFill>
                    <a:srgbClr val="0000FF"/>
                  </a:solidFill>
                  <a:latin typeface="Times New Roman" panose="02020603050405020304" pitchFamily="18" charset="0"/>
                </a:rPr>
                <a:t>t2 = id3 </a:t>
              </a:r>
              <a:r>
                <a:rPr lang="en-US" altLang="zh-CN" sz="2800" b="1" i="0" dirty="0">
                  <a:solidFill>
                    <a:srgbClr val="0000FF"/>
                  </a:solidFill>
                  <a:latin typeface="Times New Roman" panose="02020603050405020304" pitchFamily="18" charset="0"/>
                  <a:sym typeface="Symbol" panose="05050102010706020507" pitchFamily="18" charset="2"/>
                </a:rPr>
                <a:t></a:t>
              </a:r>
              <a:r>
                <a:rPr lang="en-US" altLang="zh-CN" sz="2800" b="1" i="0" dirty="0">
                  <a:solidFill>
                    <a:srgbClr val="0000FF"/>
                  </a:solidFill>
                  <a:latin typeface="Times New Roman" panose="02020603050405020304" pitchFamily="18" charset="0"/>
                </a:rPr>
                <a:t> t1</a:t>
              </a:r>
            </a:p>
            <a:p>
              <a:pPr algn="l">
                <a:buFontTx/>
                <a:buNone/>
              </a:pPr>
              <a:r>
                <a:rPr lang="en-US" altLang="zh-CN" sz="2800" b="1" i="0" dirty="0">
                  <a:solidFill>
                    <a:srgbClr val="0000FF"/>
                  </a:solidFill>
                  <a:latin typeface="Times New Roman" panose="02020603050405020304" pitchFamily="18" charset="0"/>
                </a:rPr>
                <a:t>t3 = id2 + t2</a:t>
              </a:r>
            </a:p>
            <a:p>
              <a:pPr algn="l">
                <a:buFontTx/>
                <a:buNone/>
              </a:pPr>
              <a:r>
                <a:rPr lang="en-US" altLang="zh-CN" sz="2800" b="1" i="0" dirty="0">
                  <a:solidFill>
                    <a:srgbClr val="0000FF"/>
                  </a:solidFill>
                  <a:latin typeface="Times New Roman" panose="02020603050405020304" pitchFamily="18" charset="0"/>
                </a:rPr>
                <a:t>id1 = t3</a:t>
              </a:r>
            </a:p>
          </p:txBody>
        </p:sp>
        <p:sp>
          <p:nvSpPr>
            <p:cNvPr id="12" name="Rectangle 1066"/>
            <p:cNvSpPr>
              <a:spLocks noChangeArrowheads="1"/>
            </p:cNvSpPr>
            <p:nvPr/>
          </p:nvSpPr>
          <p:spPr bwMode="auto">
            <a:xfrm>
              <a:off x="1094" y="3264"/>
              <a:ext cx="164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l">
                <a:buFontTx/>
                <a:buNone/>
              </a:pPr>
              <a:r>
                <a:rPr lang="en-US" altLang="zh-CN" sz="2800" b="1" i="0" dirty="0">
                  <a:solidFill>
                    <a:srgbClr val="0000FF"/>
                  </a:solidFill>
                  <a:latin typeface="Times New Roman" panose="02020603050405020304" pitchFamily="18" charset="0"/>
                </a:rPr>
                <a:t>t1 = id3 </a:t>
              </a:r>
              <a:r>
                <a:rPr lang="en-US" altLang="zh-CN" sz="2800" b="1" i="0" dirty="0">
                  <a:solidFill>
                    <a:srgbClr val="0000FF"/>
                  </a:solidFill>
                  <a:latin typeface="宋体" panose="02010600030101010101" pitchFamily="2" charset="-122"/>
                </a:rPr>
                <a:t>*</a:t>
              </a:r>
              <a:r>
                <a:rPr lang="en-US" altLang="zh-CN" sz="2800" b="1" i="0" dirty="0">
                  <a:solidFill>
                    <a:srgbClr val="0000FF"/>
                  </a:solidFill>
                  <a:latin typeface="Times New Roman" panose="02020603050405020304" pitchFamily="18" charset="0"/>
                </a:rPr>
                <a:t> 60.0</a:t>
              </a:r>
            </a:p>
            <a:p>
              <a:pPr algn="l">
                <a:buFontTx/>
                <a:buNone/>
              </a:pPr>
              <a:r>
                <a:rPr lang="en-US" altLang="zh-CN" sz="2800" b="1" i="0" dirty="0">
                  <a:solidFill>
                    <a:srgbClr val="0000FF"/>
                  </a:solidFill>
                  <a:latin typeface="Times New Roman" panose="02020603050405020304" pitchFamily="18" charset="0"/>
                </a:rPr>
                <a:t>id1 = id2 + t1</a:t>
              </a:r>
            </a:p>
          </p:txBody>
        </p:sp>
      </p:grpSp>
      <p:sp>
        <p:nvSpPr>
          <p:cNvPr id="13" name="Rectangle 48"/>
          <p:cNvSpPr>
            <a:spLocks noChangeArrowheads="1"/>
          </p:cNvSpPr>
          <p:nvPr/>
        </p:nvSpPr>
        <p:spPr bwMode="auto">
          <a:xfrm>
            <a:off x="8283575" y="2250303"/>
            <a:ext cx="22415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中间代码</a:t>
            </a:r>
          </a:p>
        </p:txBody>
      </p:sp>
      <p:sp>
        <p:nvSpPr>
          <p:cNvPr id="14" name="Rectangle 48"/>
          <p:cNvSpPr>
            <a:spLocks noChangeArrowheads="1"/>
          </p:cNvSpPr>
          <p:nvPr/>
        </p:nvSpPr>
        <p:spPr bwMode="auto">
          <a:xfrm>
            <a:off x="8632826" y="5103428"/>
            <a:ext cx="2187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中间代码</a:t>
            </a:r>
          </a:p>
        </p:txBody>
      </p:sp>
      <p:grpSp>
        <p:nvGrpSpPr>
          <p:cNvPr id="15" name="Group 33"/>
          <p:cNvGrpSpPr>
            <a:grpSpLocks/>
          </p:cNvGrpSpPr>
          <p:nvPr/>
        </p:nvGrpSpPr>
        <p:grpSpPr bwMode="auto">
          <a:xfrm>
            <a:off x="2228059" y="3046097"/>
            <a:ext cx="3505200" cy="2914650"/>
            <a:chOff x="3600" y="1284"/>
            <a:chExt cx="2208" cy="1836"/>
          </a:xfrm>
        </p:grpSpPr>
        <p:sp>
          <p:nvSpPr>
            <p:cNvPr id="16"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17"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22"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24"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27"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8"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9"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30"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31"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32"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3</a:t>
              </a:r>
            </a:p>
          </p:txBody>
        </p:sp>
      </p:grpSp>
      <p:sp>
        <p:nvSpPr>
          <p:cNvPr id="33" name="文本框 32"/>
          <p:cNvSpPr txBox="1"/>
          <p:nvPr/>
        </p:nvSpPr>
        <p:spPr>
          <a:xfrm>
            <a:off x="1996335" y="6315075"/>
            <a:ext cx="6258060" cy="369332"/>
          </a:xfrm>
          <a:prstGeom prst="rect">
            <a:avLst/>
          </a:prstGeom>
          <a:noFill/>
        </p:spPr>
        <p:txBody>
          <a:bodyPr wrap="none" rtlCol="0">
            <a:spAutoFit/>
          </a:bodyPr>
          <a:lstStyle/>
          <a:p>
            <a:r>
              <a:rPr lang="zh-CN" altLang="en-US" dirty="0">
                <a:latin typeface="微软雅黑" pitchFamily="34" charset="-122"/>
                <a:ea typeface="微软雅黑" pitchFamily="34" charset="-122"/>
              </a:rPr>
              <a:t>命令行输入：</a:t>
            </a:r>
            <a:r>
              <a:rPr lang="pt-BR" dirty="0">
                <a:latin typeface="微软雅黑" pitchFamily="34" charset="-122"/>
                <a:ea typeface="微软雅黑" pitchFamily="34" charset="-122"/>
              </a:rPr>
              <a:t>clang -S -emit-llvm -O3 test.c -o test-new.ll</a:t>
            </a:r>
          </a:p>
        </p:txBody>
      </p:sp>
    </p:spTree>
    <p:extLst>
      <p:ext uri="{BB962C8B-B14F-4D97-AF65-F5344CB8AC3E}">
        <p14:creationId xmlns:p14="http://schemas.microsoft.com/office/powerpoint/2010/main" val="390565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内容占位符 32"/>
          <p:cNvSpPr>
            <a:spLocks noGrp="1"/>
          </p:cNvSpPr>
          <p:nvPr>
            <p:ph idx="1"/>
          </p:nvPr>
        </p:nvSpPr>
        <p:spPr>
          <a:xfrm>
            <a:off x="146517" y="1056904"/>
            <a:ext cx="5453350" cy="5605153"/>
          </a:xfrm>
        </p:spPr>
        <p:txBody>
          <a:bodyPr/>
          <a:lstStyle/>
          <a:p>
            <a:r>
              <a:rPr lang="zh-CN" altLang="en-US" dirty="0"/>
              <a:t>如果目标语言是机器代码，必须为变量选择</a:t>
            </a:r>
            <a:r>
              <a:rPr lang="zh-CN" altLang="en-US" dirty="0">
                <a:solidFill>
                  <a:srgbClr val="0000FF"/>
                </a:solidFill>
              </a:rPr>
              <a:t>寄存器</a:t>
            </a:r>
            <a:r>
              <a:rPr lang="zh-CN" altLang="en-US" dirty="0"/>
              <a:t>或</a:t>
            </a:r>
            <a:r>
              <a:rPr lang="zh-CN" altLang="en-US" dirty="0">
                <a:solidFill>
                  <a:srgbClr val="0000FF"/>
                </a:solidFill>
              </a:rPr>
              <a:t>内存位置</a:t>
            </a:r>
            <a:endParaRPr lang="en-US" dirty="0">
              <a:solidFill>
                <a:srgbClr val="0000FF"/>
              </a:solidFill>
            </a:endParaRPr>
          </a:p>
        </p:txBody>
      </p:sp>
      <p:sp>
        <p:nvSpPr>
          <p:cNvPr id="5" name="标题 4"/>
          <p:cNvSpPr>
            <a:spLocks noGrp="1"/>
          </p:cNvSpPr>
          <p:nvPr>
            <p:ph type="title"/>
          </p:nvPr>
        </p:nvSpPr>
        <p:spPr/>
        <p:txBody>
          <a:bodyPr/>
          <a:lstStyle/>
          <a:p>
            <a:r>
              <a:rPr lang="zh-CN" altLang="en-US" dirty="0"/>
              <a:t>目标代码生成</a:t>
            </a:r>
            <a:endParaRPr lang="en-US" dirty="0"/>
          </a:p>
        </p:txBody>
      </p:sp>
      <p:grpSp>
        <p:nvGrpSpPr>
          <p:cNvPr id="7" name="Group 1057"/>
          <p:cNvGrpSpPr>
            <a:grpSpLocks/>
          </p:cNvGrpSpPr>
          <p:nvPr/>
        </p:nvGrpSpPr>
        <p:grpSpPr bwMode="auto">
          <a:xfrm>
            <a:off x="5962650" y="906463"/>
            <a:ext cx="3048000" cy="5270500"/>
            <a:chOff x="768" y="856"/>
            <a:chExt cx="1920" cy="3320"/>
          </a:xfrm>
        </p:grpSpPr>
        <p:sp>
          <p:nvSpPr>
            <p:cNvPr id="8" name="Rectangle 1046"/>
            <p:cNvSpPr>
              <a:spLocks noChangeArrowheads="1"/>
            </p:cNvSpPr>
            <p:nvPr/>
          </p:nvSpPr>
          <p:spPr bwMode="auto">
            <a:xfrm>
              <a:off x="768" y="1920"/>
              <a:ext cx="1920" cy="432"/>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ctr">
                <a:buFontTx/>
                <a:buNone/>
              </a:pPr>
              <a:r>
                <a:rPr lang="zh-CN" altLang="en-US" sz="2800" b="1" i="0" dirty="0">
                  <a:latin typeface="微软雅黑" panose="020B0503020204020204" pitchFamily="34" charset="-122"/>
                  <a:ea typeface="微软雅黑" panose="020B0503020204020204" pitchFamily="34" charset="-122"/>
                </a:rPr>
                <a:t>代码生成器</a:t>
              </a:r>
              <a:endParaRPr lang="zh-CN" altLang="en-US" sz="2800" b="1" dirty="0">
                <a:latin typeface="微软雅黑" panose="020B0503020204020204" pitchFamily="34" charset="-122"/>
                <a:ea typeface="微软雅黑" panose="020B0503020204020204" pitchFamily="34" charset="-122"/>
              </a:endParaRPr>
            </a:p>
          </p:txBody>
        </p:sp>
        <p:sp>
          <p:nvSpPr>
            <p:cNvPr id="9" name="Line 1047"/>
            <p:cNvSpPr>
              <a:spLocks noChangeShapeType="1"/>
            </p:cNvSpPr>
            <p:nvPr/>
          </p:nvSpPr>
          <p:spPr bwMode="auto">
            <a:xfrm>
              <a:off x="1728" y="1584"/>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48"/>
            <p:cNvSpPr>
              <a:spLocks noChangeShapeType="1"/>
            </p:cNvSpPr>
            <p:nvPr/>
          </p:nvSpPr>
          <p:spPr bwMode="auto">
            <a:xfrm>
              <a:off x="1728" y="2400"/>
              <a:ext cx="0" cy="288"/>
            </a:xfrm>
            <a:prstGeom prst="line">
              <a:avLst/>
            </a:prstGeom>
            <a:noFill/>
            <a:ln w="254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Rectangle 1051"/>
            <p:cNvSpPr>
              <a:spLocks noChangeArrowheads="1"/>
            </p:cNvSpPr>
            <p:nvPr/>
          </p:nvSpPr>
          <p:spPr bwMode="auto">
            <a:xfrm>
              <a:off x="816" y="2736"/>
              <a:ext cx="1824"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r>
                <a:rPr lang="pt-BR" altLang="zh-CN" sz="2800" b="1" i="0" dirty="0">
                  <a:solidFill>
                    <a:srgbClr val="0000FF"/>
                  </a:solidFill>
                  <a:latin typeface="Times New Roman" panose="02020603050405020304" pitchFamily="18" charset="0"/>
                </a:rPr>
                <a:t>LDF R2, id3</a:t>
              </a:r>
            </a:p>
            <a:p>
              <a:r>
                <a:rPr lang="pt-BR" altLang="zh-CN" sz="2800" b="1" i="0" dirty="0">
                  <a:solidFill>
                    <a:srgbClr val="0000FF"/>
                  </a:solidFill>
                  <a:latin typeface="Times New Roman" panose="02020603050405020304" pitchFamily="18" charset="0"/>
                </a:rPr>
                <a:t>MULF R2, R2, #60.0</a:t>
              </a:r>
            </a:p>
            <a:p>
              <a:r>
                <a:rPr lang="pt-BR" altLang="zh-CN" sz="2800" b="1" i="0" dirty="0">
                  <a:solidFill>
                    <a:srgbClr val="0000FF"/>
                  </a:solidFill>
                  <a:latin typeface="Times New Roman" panose="02020603050405020304" pitchFamily="18" charset="0"/>
                </a:rPr>
                <a:t>LDF R1, id2</a:t>
              </a:r>
            </a:p>
            <a:p>
              <a:r>
                <a:rPr lang="pt-BR" altLang="zh-CN" sz="2800" b="1" i="0" dirty="0">
                  <a:solidFill>
                    <a:srgbClr val="0000FF"/>
                  </a:solidFill>
                  <a:latin typeface="Times New Roman" panose="02020603050405020304" pitchFamily="18" charset="0"/>
                </a:rPr>
                <a:t>ADDF R1, R1, R2</a:t>
              </a:r>
            </a:p>
            <a:p>
              <a:r>
                <a:rPr lang="pt-BR" altLang="zh-CN" sz="2800" b="1" i="0" dirty="0">
                  <a:solidFill>
                    <a:srgbClr val="0000FF"/>
                  </a:solidFill>
                  <a:latin typeface="Times New Roman" panose="02020603050405020304" pitchFamily="18" charset="0"/>
                </a:rPr>
                <a:t>STF id1, R1</a:t>
              </a:r>
              <a:endParaRPr lang="en-US" altLang="zh-CN" sz="2800" b="1" i="0" dirty="0">
                <a:solidFill>
                  <a:srgbClr val="0000FF"/>
                </a:solidFill>
                <a:latin typeface="Times New Roman" panose="02020603050405020304" pitchFamily="18" charset="0"/>
              </a:endParaRPr>
            </a:p>
          </p:txBody>
        </p:sp>
        <p:sp>
          <p:nvSpPr>
            <p:cNvPr id="12" name="Rectangle 1056"/>
            <p:cNvSpPr>
              <a:spLocks noChangeArrowheads="1"/>
            </p:cNvSpPr>
            <p:nvPr/>
          </p:nvSpPr>
          <p:spPr bwMode="auto">
            <a:xfrm>
              <a:off x="896" y="856"/>
              <a:ext cx="164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l">
                <a:buFontTx/>
                <a:buNone/>
              </a:pPr>
              <a:r>
                <a:rPr lang="en-US" altLang="zh-CN" sz="2800" b="1" i="0" dirty="0">
                  <a:solidFill>
                    <a:srgbClr val="0000FF"/>
                  </a:solidFill>
                  <a:latin typeface="Times New Roman" panose="02020603050405020304" pitchFamily="18" charset="0"/>
                </a:rPr>
                <a:t>t1 = id3 </a:t>
              </a:r>
              <a:r>
                <a:rPr lang="en-US" altLang="zh-CN" sz="2800" b="1" i="0" dirty="0">
                  <a:solidFill>
                    <a:srgbClr val="0000FF"/>
                  </a:solidFill>
                  <a:latin typeface="宋体" panose="02010600030101010101" pitchFamily="2" charset="-122"/>
                </a:rPr>
                <a:t>*</a:t>
              </a:r>
              <a:r>
                <a:rPr lang="en-US" altLang="zh-CN" sz="2800" b="1" i="0" dirty="0">
                  <a:solidFill>
                    <a:srgbClr val="0000FF"/>
                  </a:solidFill>
                  <a:latin typeface="Times New Roman" panose="02020603050405020304" pitchFamily="18" charset="0"/>
                </a:rPr>
                <a:t> 60.0</a:t>
              </a:r>
            </a:p>
            <a:p>
              <a:pPr algn="l">
                <a:buFontTx/>
                <a:buNone/>
              </a:pPr>
              <a:r>
                <a:rPr lang="en-US" altLang="zh-CN" sz="2800" b="1" i="0" dirty="0">
                  <a:solidFill>
                    <a:srgbClr val="0000FF"/>
                  </a:solidFill>
                  <a:latin typeface="Times New Roman" panose="02020603050405020304" pitchFamily="18" charset="0"/>
                </a:rPr>
                <a:t>id1 = id2 + t1</a:t>
              </a:r>
            </a:p>
          </p:txBody>
        </p:sp>
      </p:grpSp>
      <p:sp>
        <p:nvSpPr>
          <p:cNvPr id="13" name="Rectangle 48"/>
          <p:cNvSpPr>
            <a:spLocks noChangeArrowheads="1"/>
          </p:cNvSpPr>
          <p:nvPr/>
        </p:nvSpPr>
        <p:spPr bwMode="auto">
          <a:xfrm>
            <a:off x="8432006" y="1233487"/>
            <a:ext cx="223599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rPr>
              <a:t>中间代码</a:t>
            </a:r>
          </a:p>
        </p:txBody>
      </p:sp>
      <p:sp>
        <p:nvSpPr>
          <p:cNvPr id="14" name="Rectangle 48"/>
          <p:cNvSpPr>
            <a:spLocks noChangeArrowheads="1"/>
          </p:cNvSpPr>
          <p:nvPr/>
        </p:nvSpPr>
        <p:spPr bwMode="auto">
          <a:xfrm>
            <a:off x="8563770" y="4736307"/>
            <a:ext cx="2110581"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lgn="l">
              <a:buFontTx/>
              <a:buNone/>
            </a:pPr>
            <a:r>
              <a:rPr lang="zh-CN" altLang="en-US" sz="3200" b="1" i="0" dirty="0">
                <a:solidFill>
                  <a:srgbClr val="FF0000"/>
                </a:solidFill>
                <a:latin typeface="Times New Roman" panose="02020603050405020304" pitchFamily="18" charset="0"/>
                <a:sym typeface="Symbol" panose="05050102010706020507" pitchFamily="18" charset="2"/>
              </a:rPr>
              <a:t> </a:t>
            </a:r>
            <a:r>
              <a:rPr lang="zh-CN" altLang="en-US" sz="2800" b="1" i="0" dirty="0">
                <a:solidFill>
                  <a:srgbClr val="FF0000"/>
                </a:solidFill>
                <a:latin typeface="Times New Roman" panose="02020603050405020304" pitchFamily="18" charset="0"/>
                <a:sym typeface="Symbol" panose="05050102010706020507" pitchFamily="18" charset="2"/>
              </a:rPr>
              <a:t>汇编</a:t>
            </a:r>
            <a:r>
              <a:rPr lang="zh-CN" altLang="en-US" sz="2800" b="1" i="0" dirty="0">
                <a:solidFill>
                  <a:srgbClr val="FF0000"/>
                </a:solidFill>
                <a:latin typeface="Times New Roman" panose="02020603050405020304" pitchFamily="18" charset="0"/>
              </a:rPr>
              <a:t>代码</a:t>
            </a:r>
          </a:p>
        </p:txBody>
      </p:sp>
      <p:grpSp>
        <p:nvGrpSpPr>
          <p:cNvPr id="15" name="Group 33"/>
          <p:cNvGrpSpPr>
            <a:grpSpLocks/>
          </p:cNvGrpSpPr>
          <p:nvPr/>
        </p:nvGrpSpPr>
        <p:grpSpPr bwMode="auto">
          <a:xfrm>
            <a:off x="2266950" y="2938463"/>
            <a:ext cx="3505200" cy="2914650"/>
            <a:chOff x="3600" y="1284"/>
            <a:chExt cx="2208" cy="1836"/>
          </a:xfrm>
        </p:grpSpPr>
        <p:sp>
          <p:nvSpPr>
            <p:cNvPr id="16" name="Rectangle 11"/>
            <p:cNvSpPr>
              <a:spLocks noChangeArrowheads="1"/>
            </p:cNvSpPr>
            <p:nvPr/>
          </p:nvSpPr>
          <p:spPr bwMode="auto">
            <a:xfrm>
              <a:off x="4290" y="1284"/>
              <a:ext cx="12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zh-CN" altLang="en-US" sz="2800" b="1" i="0" dirty="0">
                  <a:solidFill>
                    <a:srgbClr val="FF0000"/>
                  </a:solidFill>
                  <a:latin typeface="宋体" panose="02010600030101010101" pitchFamily="2" charset="-122"/>
                </a:rPr>
                <a:t>符 号 表</a:t>
              </a:r>
              <a:r>
                <a:rPr lang="zh-CN" altLang="en-US" sz="3200" i="0" dirty="0">
                  <a:solidFill>
                    <a:srgbClr val="FF0000"/>
                  </a:solidFill>
                  <a:latin typeface="Times New Roman" panose="02020603050405020304" pitchFamily="18" charset="0"/>
                </a:rPr>
                <a:t> </a:t>
              </a:r>
              <a:endParaRPr lang="en-US" altLang="zh-CN" sz="3200" i="0" dirty="0">
                <a:solidFill>
                  <a:srgbClr val="FF0000"/>
                </a:solidFill>
                <a:latin typeface="Times New Roman" panose="02020603050405020304" pitchFamily="18" charset="0"/>
              </a:endParaRPr>
            </a:p>
          </p:txBody>
        </p:sp>
        <p:sp>
          <p:nvSpPr>
            <p:cNvPr id="17" name="Line 14"/>
            <p:cNvSpPr>
              <a:spLocks noChangeShapeType="1"/>
            </p:cNvSpPr>
            <p:nvPr/>
          </p:nvSpPr>
          <p:spPr bwMode="auto">
            <a:xfrm>
              <a:off x="3984" y="1968"/>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8"/>
            <p:cNvSpPr>
              <a:spLocks noChangeShapeType="1"/>
            </p:cNvSpPr>
            <p:nvPr/>
          </p:nvSpPr>
          <p:spPr bwMode="auto">
            <a:xfrm>
              <a:off x="398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9"/>
            <p:cNvSpPr>
              <a:spLocks noChangeShapeType="1"/>
            </p:cNvSpPr>
            <p:nvPr/>
          </p:nvSpPr>
          <p:spPr bwMode="auto">
            <a:xfrm>
              <a:off x="4944"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0"/>
            <p:cNvSpPr>
              <a:spLocks noChangeShapeType="1"/>
            </p:cNvSpPr>
            <p:nvPr/>
          </p:nvSpPr>
          <p:spPr bwMode="auto">
            <a:xfrm>
              <a:off x="5616" y="163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Rectangle 21"/>
            <p:cNvSpPr>
              <a:spLocks noChangeArrowheads="1"/>
            </p:cNvSpPr>
            <p:nvPr/>
          </p:nvSpPr>
          <p:spPr bwMode="auto">
            <a:xfrm>
              <a:off x="3984" y="163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position</a:t>
              </a:r>
            </a:p>
          </p:txBody>
        </p:sp>
        <p:sp>
          <p:nvSpPr>
            <p:cNvPr id="22" name="Line 22"/>
            <p:cNvSpPr>
              <a:spLocks noChangeShapeType="1"/>
            </p:cNvSpPr>
            <p:nvPr/>
          </p:nvSpPr>
          <p:spPr bwMode="auto">
            <a:xfrm>
              <a:off x="3984" y="1632"/>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p:cNvSpPr>
              <a:spLocks noChangeArrowheads="1"/>
            </p:cNvSpPr>
            <p:nvPr/>
          </p:nvSpPr>
          <p:spPr bwMode="auto">
            <a:xfrm>
              <a:off x="4002" y="1968"/>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initial</a:t>
              </a:r>
            </a:p>
          </p:txBody>
        </p:sp>
        <p:sp>
          <p:nvSpPr>
            <p:cNvPr id="24" name="Line 24"/>
            <p:cNvSpPr>
              <a:spLocks noChangeShapeType="1"/>
            </p:cNvSpPr>
            <p:nvPr/>
          </p:nvSpPr>
          <p:spPr bwMode="auto">
            <a:xfrm>
              <a:off x="3984" y="2304"/>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5"/>
            <p:cNvSpPr>
              <a:spLocks noChangeShapeType="1"/>
            </p:cNvSpPr>
            <p:nvPr/>
          </p:nvSpPr>
          <p:spPr bwMode="auto">
            <a:xfrm>
              <a:off x="3984" y="2640"/>
              <a:ext cx="16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26"/>
            <p:cNvSpPr>
              <a:spLocks noChangeArrowheads="1"/>
            </p:cNvSpPr>
            <p:nvPr/>
          </p:nvSpPr>
          <p:spPr bwMode="auto">
            <a:xfrm>
              <a:off x="4016" y="2297"/>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dirty="0">
                  <a:latin typeface="Times New Roman" panose="02020603050405020304" pitchFamily="18" charset="0"/>
                </a:rPr>
                <a:t>rate</a:t>
              </a:r>
            </a:p>
          </p:txBody>
        </p:sp>
        <p:sp>
          <p:nvSpPr>
            <p:cNvPr id="27" name="Rectangle 27"/>
            <p:cNvSpPr>
              <a:spLocks noChangeArrowheads="1"/>
            </p:cNvSpPr>
            <p:nvPr/>
          </p:nvSpPr>
          <p:spPr bwMode="auto">
            <a:xfrm>
              <a:off x="5040" y="157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8" name="Rectangle 28"/>
            <p:cNvSpPr>
              <a:spLocks noChangeArrowheads="1"/>
            </p:cNvSpPr>
            <p:nvPr/>
          </p:nvSpPr>
          <p:spPr bwMode="auto">
            <a:xfrm>
              <a:off x="5028" y="192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29" name="Rectangle 29"/>
            <p:cNvSpPr>
              <a:spLocks noChangeArrowheads="1"/>
            </p:cNvSpPr>
            <p:nvPr/>
          </p:nvSpPr>
          <p:spPr bwMode="auto">
            <a:xfrm>
              <a:off x="5034" y="225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i="0" dirty="0">
                  <a:latin typeface="Times New Roman" panose="02020603050405020304" pitchFamily="18" charset="0"/>
                </a:rPr>
                <a:t>. . .</a:t>
              </a:r>
            </a:p>
          </p:txBody>
        </p:sp>
        <p:sp>
          <p:nvSpPr>
            <p:cNvPr id="30" name="Rectangle 30"/>
            <p:cNvSpPr>
              <a:spLocks noChangeArrowheads="1"/>
            </p:cNvSpPr>
            <p:nvPr/>
          </p:nvSpPr>
          <p:spPr bwMode="auto">
            <a:xfrm>
              <a:off x="3600" y="16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1</a:t>
              </a:r>
            </a:p>
          </p:txBody>
        </p:sp>
        <p:sp>
          <p:nvSpPr>
            <p:cNvPr id="31" name="Rectangle 31"/>
            <p:cNvSpPr>
              <a:spLocks noChangeArrowheads="1"/>
            </p:cNvSpPr>
            <p:nvPr/>
          </p:nvSpPr>
          <p:spPr bwMode="auto">
            <a:xfrm>
              <a:off x="3600" y="19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2</a:t>
              </a:r>
            </a:p>
          </p:txBody>
        </p:sp>
        <p:sp>
          <p:nvSpPr>
            <p:cNvPr id="32" name="Rectangle 32"/>
            <p:cNvSpPr>
              <a:spLocks noChangeArrowheads="1"/>
            </p:cNvSpPr>
            <p:nvPr/>
          </p:nvSpPr>
          <p:spPr bwMode="auto">
            <a:xfrm>
              <a:off x="3600"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urier New" panose="02070309020205020404" pitchFamily="49" charset="0"/>
                  <a:ea typeface="宋体" panose="02010600030101010101" pitchFamily="2" charset="-122"/>
                </a:defRPr>
              </a:lvl1pPr>
              <a:lvl2pPr marL="742950" indent="-285750">
                <a:defRPr sz="2400" i="1">
                  <a:solidFill>
                    <a:schemeClr val="tx1"/>
                  </a:solidFill>
                  <a:latin typeface="Courier New" panose="02070309020205020404" pitchFamily="49" charset="0"/>
                  <a:ea typeface="宋体" panose="02010600030101010101" pitchFamily="2" charset="-122"/>
                </a:defRPr>
              </a:lvl2pPr>
              <a:lvl3pPr marL="1143000" indent="-228600">
                <a:defRPr sz="2400" i="1">
                  <a:solidFill>
                    <a:schemeClr val="tx1"/>
                  </a:solidFill>
                  <a:latin typeface="Courier New" panose="02070309020205020404" pitchFamily="49" charset="0"/>
                  <a:ea typeface="宋体" panose="02010600030101010101" pitchFamily="2" charset="-122"/>
                </a:defRPr>
              </a:lvl3pPr>
              <a:lvl4pPr marL="1600200" indent="-228600">
                <a:defRPr sz="2400" i="1">
                  <a:solidFill>
                    <a:schemeClr val="tx1"/>
                  </a:solidFill>
                  <a:latin typeface="Courier New" panose="02070309020205020404" pitchFamily="49" charset="0"/>
                  <a:ea typeface="宋体" panose="02010600030101010101" pitchFamily="2" charset="-122"/>
                </a:defRPr>
              </a:lvl4pPr>
              <a:lvl5pPr marL="2057400" indent="-228600">
                <a:defRPr sz="2400" i="1">
                  <a:solidFill>
                    <a:schemeClr val="tx1"/>
                  </a:solidFill>
                  <a:latin typeface="Courier New" panose="02070309020205020404" pitchFamily="49" charset="0"/>
                  <a:ea typeface="宋体" panose="02010600030101010101" pitchFamily="2" charset="-122"/>
                </a:defRPr>
              </a:lvl5pPr>
              <a:lvl6pPr marL="25146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6pPr>
              <a:lvl7pPr marL="29718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7pPr>
              <a:lvl8pPr marL="34290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8pPr>
              <a:lvl9pPr marL="3886200" indent="-228600" algn="ctr" eaLnBrk="0" fontAlgn="base" hangingPunct="0">
                <a:spcBef>
                  <a:spcPct val="20000"/>
                </a:spcBef>
                <a:spcAft>
                  <a:spcPct val="0"/>
                </a:spcAft>
                <a:buChar char="•"/>
                <a:defRPr sz="2400" i="1">
                  <a:solidFill>
                    <a:schemeClr val="tx1"/>
                  </a:solidFill>
                  <a:latin typeface="Courier New" panose="02070309020205020404" pitchFamily="49" charset="0"/>
                  <a:ea typeface="宋体" panose="02010600030101010101" pitchFamily="2" charset="-122"/>
                </a:defRPr>
              </a:lvl9pPr>
            </a:lstStyle>
            <a:p>
              <a:pPr>
                <a:buFontTx/>
                <a:buNone/>
              </a:pPr>
              <a:r>
                <a:rPr lang="en-US" altLang="zh-CN" sz="2800" b="1" i="0">
                  <a:latin typeface="Times New Roman" panose="02020603050405020304" pitchFamily="18" charset="0"/>
                </a:rPr>
                <a:t>3</a:t>
              </a:r>
            </a:p>
          </p:txBody>
        </p:sp>
      </p:grpSp>
      <p:sp>
        <p:nvSpPr>
          <p:cNvPr id="34" name="文本框 33"/>
          <p:cNvSpPr txBox="1"/>
          <p:nvPr/>
        </p:nvSpPr>
        <p:spPr>
          <a:xfrm>
            <a:off x="1996335" y="6315075"/>
            <a:ext cx="3672800" cy="369332"/>
          </a:xfrm>
          <a:prstGeom prst="rect">
            <a:avLst/>
          </a:prstGeom>
          <a:noFill/>
        </p:spPr>
        <p:txBody>
          <a:bodyPr wrap="none" rtlCol="0">
            <a:spAutoFit/>
          </a:bodyPr>
          <a:lstStyle/>
          <a:p>
            <a:r>
              <a:rPr lang="zh-CN" altLang="en-US" dirty="0">
                <a:latin typeface="微软雅黑" pitchFamily="34" charset="-122"/>
                <a:ea typeface="微软雅黑" pitchFamily="34" charset="-122"/>
              </a:rPr>
              <a:t>命令行输入：</a:t>
            </a:r>
            <a:r>
              <a:rPr lang="en-US" dirty="0">
                <a:latin typeface="微软雅黑" pitchFamily="34" charset="-122"/>
                <a:ea typeface="微软雅黑" pitchFamily="34" charset="-122"/>
              </a:rPr>
              <a:t>llc-14 </a:t>
            </a:r>
            <a:r>
              <a:rPr lang="en-US" altLang="zh-CN" dirty="0" err="1">
                <a:latin typeface="微软雅黑" pitchFamily="34" charset="-122"/>
                <a:ea typeface="微软雅黑" pitchFamily="34" charset="-122"/>
              </a:rPr>
              <a:t>xxx</a:t>
            </a:r>
            <a:r>
              <a:rPr lang="en-US" dirty="0" err="1">
                <a:latin typeface="微软雅黑" pitchFamily="34" charset="-122"/>
                <a:ea typeface="微软雅黑" pitchFamily="34" charset="-122"/>
              </a:rPr>
              <a:t>.ll</a:t>
            </a:r>
            <a:r>
              <a:rPr lang="en-US" dirty="0">
                <a:latin typeface="微软雅黑" pitchFamily="34" charset="-122"/>
                <a:ea typeface="微软雅黑" pitchFamily="34" charset="-122"/>
              </a:rPr>
              <a:t> -o </a:t>
            </a:r>
            <a:r>
              <a:rPr lang="en-US" altLang="zh-CN" dirty="0" err="1">
                <a:latin typeface="微软雅黑" pitchFamily="34" charset="-122"/>
                <a:ea typeface="微软雅黑" pitchFamily="34" charset="-122"/>
              </a:rPr>
              <a:t>xxx</a:t>
            </a:r>
            <a:r>
              <a:rPr lang="en-US" dirty="0" err="1">
                <a:latin typeface="微软雅黑" pitchFamily="34" charset="-122"/>
                <a:ea typeface="微软雅黑" pitchFamily="34" charset="-122"/>
              </a:rPr>
              <a:t>.s</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384301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现代编译器的构造</a:t>
            </a:r>
            <a:r>
              <a:rPr lang="en-US" altLang="zh-CN" dirty="0"/>
              <a:t>/</a:t>
            </a:r>
            <a:r>
              <a:rPr lang="zh-CN" altLang="en-US" dirty="0"/>
              <a:t>阶段</a:t>
            </a:r>
            <a:endParaRPr lang="en-US" dirty="0"/>
          </a:p>
        </p:txBody>
      </p:sp>
      <p:sp>
        <p:nvSpPr>
          <p:cNvPr id="8" name="文本框 7"/>
          <p:cNvSpPr txBox="1"/>
          <p:nvPr/>
        </p:nvSpPr>
        <p:spPr>
          <a:xfrm>
            <a:off x="1861180" y="2251500"/>
            <a:ext cx="123824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Lexical Analyzer</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词法</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分析器</a:t>
            </a:r>
          </a:p>
        </p:txBody>
      </p:sp>
      <p:sp>
        <p:nvSpPr>
          <p:cNvPr id="9" name="文本框 8"/>
          <p:cNvSpPr txBox="1"/>
          <p:nvPr/>
        </p:nvSpPr>
        <p:spPr>
          <a:xfrm>
            <a:off x="3337303" y="2251500"/>
            <a:ext cx="1284455"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Syntax</a:t>
            </a:r>
          </a:p>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Analyzer</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语法</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分析器</a:t>
            </a:r>
          </a:p>
        </p:txBody>
      </p:sp>
      <p:sp>
        <p:nvSpPr>
          <p:cNvPr id="10" name="文本框 9"/>
          <p:cNvSpPr txBox="1"/>
          <p:nvPr/>
        </p:nvSpPr>
        <p:spPr>
          <a:xfrm>
            <a:off x="4859631" y="2251500"/>
            <a:ext cx="1284456"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Semantic Analyzer</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语义</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分析器</a:t>
            </a:r>
          </a:p>
        </p:txBody>
      </p:sp>
      <p:sp>
        <p:nvSpPr>
          <p:cNvPr id="11" name="文本框 10"/>
          <p:cNvSpPr txBox="1"/>
          <p:nvPr/>
        </p:nvSpPr>
        <p:spPr>
          <a:xfrm>
            <a:off x="6381962" y="2251500"/>
            <a:ext cx="130826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CN"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Interm</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Code Gen.</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中间代码</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生成器</a:t>
            </a:r>
          </a:p>
        </p:txBody>
      </p:sp>
      <p:sp>
        <p:nvSpPr>
          <p:cNvPr id="12" name="文本框 11"/>
          <p:cNvSpPr txBox="1"/>
          <p:nvPr/>
        </p:nvSpPr>
        <p:spPr>
          <a:xfrm>
            <a:off x="7928102" y="2389998"/>
            <a:ext cx="136428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Code</a:t>
            </a:r>
          </a:p>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Optimizer</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代码优化器</a:t>
            </a:r>
          </a:p>
        </p:txBody>
      </p:sp>
      <p:sp>
        <p:nvSpPr>
          <p:cNvPr id="13" name="文本框 12"/>
          <p:cNvSpPr txBox="1"/>
          <p:nvPr/>
        </p:nvSpPr>
        <p:spPr>
          <a:xfrm>
            <a:off x="9530258" y="2251500"/>
            <a:ext cx="88582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Code </a:t>
            </a:r>
          </a:p>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Gen.</a:t>
            </a: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代码</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生成器</a:t>
            </a:r>
          </a:p>
        </p:txBody>
      </p:sp>
      <p:cxnSp>
        <p:nvCxnSpPr>
          <p:cNvPr id="14" name="直接箭头连接符 13"/>
          <p:cNvCxnSpPr>
            <a:stCxn id="8" idx="3"/>
            <a:endCxn id="9" idx="1"/>
          </p:cNvCxnSpPr>
          <p:nvPr/>
        </p:nvCxnSpPr>
        <p:spPr>
          <a:xfrm>
            <a:off x="3099428" y="2851664"/>
            <a:ext cx="2378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9" idx="3"/>
            <a:endCxn id="10" idx="1"/>
          </p:cNvCxnSpPr>
          <p:nvPr/>
        </p:nvCxnSpPr>
        <p:spPr>
          <a:xfrm>
            <a:off x="4621757" y="2851664"/>
            <a:ext cx="2378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10" idx="3"/>
            <a:endCxn id="11" idx="1"/>
          </p:cNvCxnSpPr>
          <p:nvPr/>
        </p:nvCxnSpPr>
        <p:spPr>
          <a:xfrm>
            <a:off x="6144087" y="2851664"/>
            <a:ext cx="2378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11" idx="3"/>
            <a:endCxn id="12" idx="1"/>
          </p:cNvCxnSpPr>
          <p:nvPr/>
        </p:nvCxnSpPr>
        <p:spPr>
          <a:xfrm flipV="1">
            <a:off x="7690228" y="2851664"/>
            <a:ext cx="23787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12" idx="3"/>
            <a:endCxn id="13" idx="1"/>
          </p:cNvCxnSpPr>
          <p:nvPr/>
        </p:nvCxnSpPr>
        <p:spPr>
          <a:xfrm>
            <a:off x="9292382" y="2851664"/>
            <a:ext cx="23787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p:cNvSpPr txBox="1"/>
          <p:nvPr/>
        </p:nvSpPr>
        <p:spPr>
          <a:xfrm>
            <a:off x="2557705" y="3553621"/>
            <a:ext cx="1033460" cy="861774"/>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Token</a:t>
            </a:r>
          </a:p>
          <a:p>
            <a:pPr algn="ctr"/>
            <a:r>
              <a:rPr lang="en-US" altLang="zh-CN" sz="1600" b="1" dirty="0">
                <a:solidFill>
                  <a:srgbClr val="0000FF"/>
                </a:solidFill>
                <a:latin typeface="微软雅黑" panose="020B0503020204020204" pitchFamily="34" charset="-122"/>
              </a:rPr>
              <a:t>Stream</a:t>
            </a:r>
          </a:p>
          <a:p>
            <a:pPr algn="ctr"/>
            <a:r>
              <a:rPr lang="zh-CN" altLang="en-US" sz="1600" b="1" dirty="0">
                <a:solidFill>
                  <a:srgbClr val="0000FF"/>
                </a:solidFill>
                <a:latin typeface="微软雅黑" panose="020B0503020204020204" pitchFamily="34" charset="-122"/>
              </a:rPr>
              <a:t>记号流</a:t>
            </a:r>
          </a:p>
        </p:txBody>
      </p:sp>
      <p:sp>
        <p:nvSpPr>
          <p:cNvPr id="20" name="文本框 19"/>
          <p:cNvSpPr txBox="1"/>
          <p:nvPr/>
        </p:nvSpPr>
        <p:spPr>
          <a:xfrm>
            <a:off x="4148666" y="3553621"/>
            <a:ext cx="1047749" cy="861774"/>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Syntax</a:t>
            </a:r>
          </a:p>
          <a:p>
            <a:pPr algn="ctr"/>
            <a:r>
              <a:rPr lang="en-US" altLang="zh-CN" sz="1600" b="1" dirty="0">
                <a:solidFill>
                  <a:srgbClr val="0000FF"/>
                </a:solidFill>
                <a:latin typeface="微软雅黑" panose="020B0503020204020204" pitchFamily="34" charset="-122"/>
              </a:rPr>
              <a:t> Tree</a:t>
            </a:r>
          </a:p>
          <a:p>
            <a:pPr algn="ctr"/>
            <a:r>
              <a:rPr lang="zh-CN" altLang="en-US" sz="1600" b="1" dirty="0">
                <a:solidFill>
                  <a:srgbClr val="0000FF"/>
                </a:solidFill>
                <a:latin typeface="微软雅黑" panose="020B0503020204020204" pitchFamily="34" charset="-122"/>
              </a:rPr>
              <a:t>语法树</a:t>
            </a:r>
          </a:p>
        </p:txBody>
      </p:sp>
      <p:sp>
        <p:nvSpPr>
          <p:cNvPr id="21" name="文本框 20"/>
          <p:cNvSpPr txBox="1"/>
          <p:nvPr/>
        </p:nvSpPr>
        <p:spPr>
          <a:xfrm>
            <a:off x="5567356" y="3553621"/>
            <a:ext cx="1657354" cy="1077218"/>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 Annotated</a:t>
            </a:r>
          </a:p>
          <a:p>
            <a:pPr algn="ctr"/>
            <a:r>
              <a:rPr lang="en-US" altLang="zh-CN" sz="1600" b="1" dirty="0">
                <a:solidFill>
                  <a:srgbClr val="0000FF"/>
                </a:solidFill>
                <a:latin typeface="微软雅黑" panose="020B0503020204020204" pitchFamily="34" charset="-122"/>
              </a:rPr>
              <a:t>Syntax Tree</a:t>
            </a:r>
          </a:p>
          <a:p>
            <a:pPr algn="ctr"/>
            <a:r>
              <a:rPr lang="zh-CN" altLang="en-US" sz="1600" b="1" dirty="0">
                <a:solidFill>
                  <a:srgbClr val="0000FF"/>
                </a:solidFill>
                <a:latin typeface="微软雅黑" panose="020B0503020204020204" pitchFamily="34" charset="-122"/>
              </a:rPr>
              <a:t> 带注解的</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  语法树</a:t>
            </a:r>
          </a:p>
        </p:txBody>
      </p:sp>
      <p:sp>
        <p:nvSpPr>
          <p:cNvPr id="22" name="文本框 21"/>
          <p:cNvSpPr txBox="1"/>
          <p:nvPr/>
        </p:nvSpPr>
        <p:spPr>
          <a:xfrm>
            <a:off x="7271535" y="3553621"/>
            <a:ext cx="1152526" cy="1077218"/>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 </a:t>
            </a:r>
            <a:r>
              <a:rPr lang="en-US" altLang="zh-CN" sz="1600" b="1" dirty="0" err="1">
                <a:solidFill>
                  <a:srgbClr val="0000FF"/>
                </a:solidFill>
                <a:latin typeface="微软雅黑" panose="020B0503020204020204" pitchFamily="34" charset="-122"/>
              </a:rPr>
              <a:t>Interm</a:t>
            </a:r>
            <a:r>
              <a:rPr lang="en-US" altLang="zh-CN" sz="1600" b="1" dirty="0">
                <a:solidFill>
                  <a:srgbClr val="0000FF"/>
                </a:solidFill>
                <a:latin typeface="微软雅黑" panose="020B0503020204020204" pitchFamily="34" charset="-122"/>
              </a:rPr>
              <a:t>.</a:t>
            </a:r>
          </a:p>
          <a:p>
            <a:pPr algn="ctr"/>
            <a:r>
              <a:rPr lang="en-US" altLang="zh-CN" sz="1600" b="1" dirty="0">
                <a:solidFill>
                  <a:srgbClr val="0000FF"/>
                </a:solidFill>
                <a:latin typeface="微软雅黑" panose="020B0503020204020204" pitchFamily="34" charset="-122"/>
              </a:rPr>
              <a:t>  Rep.</a:t>
            </a:r>
          </a:p>
          <a:p>
            <a:pPr algn="ctr"/>
            <a:r>
              <a:rPr lang="zh-CN" altLang="en-US" sz="1600" b="1" dirty="0">
                <a:solidFill>
                  <a:srgbClr val="0000FF"/>
                </a:solidFill>
                <a:latin typeface="微软雅黑" panose="020B0503020204020204" pitchFamily="34" charset="-122"/>
              </a:rPr>
              <a:t>中间</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表示</a:t>
            </a:r>
          </a:p>
        </p:txBody>
      </p:sp>
      <p:sp>
        <p:nvSpPr>
          <p:cNvPr id="24" name="圆角矩形 23"/>
          <p:cNvSpPr/>
          <p:nvPr/>
        </p:nvSpPr>
        <p:spPr>
          <a:xfrm>
            <a:off x="1695450" y="5038726"/>
            <a:ext cx="8820151" cy="4476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Symbol Table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符号表</a:t>
            </a:r>
          </a:p>
        </p:txBody>
      </p:sp>
      <p:sp>
        <p:nvSpPr>
          <p:cNvPr id="46" name="文本框 45"/>
          <p:cNvSpPr txBox="1"/>
          <p:nvPr/>
        </p:nvSpPr>
        <p:spPr>
          <a:xfrm>
            <a:off x="8793074" y="3553621"/>
            <a:ext cx="1152526" cy="1077218"/>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 </a:t>
            </a:r>
            <a:r>
              <a:rPr lang="en-US" altLang="zh-CN" sz="1600" b="1" dirty="0" err="1">
                <a:solidFill>
                  <a:srgbClr val="0000FF"/>
                </a:solidFill>
                <a:latin typeface="微软雅黑" panose="020B0503020204020204" pitchFamily="34" charset="-122"/>
              </a:rPr>
              <a:t>Interm</a:t>
            </a:r>
            <a:r>
              <a:rPr lang="en-US" altLang="zh-CN" sz="1600" b="1" dirty="0">
                <a:solidFill>
                  <a:srgbClr val="0000FF"/>
                </a:solidFill>
                <a:latin typeface="微软雅黑" panose="020B0503020204020204" pitchFamily="34" charset="-122"/>
              </a:rPr>
              <a:t>.</a:t>
            </a:r>
          </a:p>
          <a:p>
            <a:pPr algn="ctr"/>
            <a:r>
              <a:rPr lang="en-US" altLang="zh-CN" sz="1600" b="1" dirty="0">
                <a:solidFill>
                  <a:srgbClr val="0000FF"/>
                </a:solidFill>
                <a:latin typeface="微软雅黑" panose="020B0503020204020204" pitchFamily="34" charset="-122"/>
              </a:rPr>
              <a:t>  Rep.</a:t>
            </a:r>
          </a:p>
          <a:p>
            <a:pPr algn="ctr"/>
            <a:r>
              <a:rPr lang="zh-CN" altLang="en-US" sz="1600" b="1" dirty="0">
                <a:solidFill>
                  <a:srgbClr val="0000FF"/>
                </a:solidFill>
                <a:latin typeface="微软雅黑" panose="020B0503020204020204" pitchFamily="34" charset="-122"/>
              </a:rPr>
              <a:t>中间</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表示</a:t>
            </a:r>
          </a:p>
        </p:txBody>
      </p:sp>
      <p:sp>
        <p:nvSpPr>
          <p:cNvPr id="57" name="左大括号 56"/>
          <p:cNvSpPr/>
          <p:nvPr/>
        </p:nvSpPr>
        <p:spPr>
          <a:xfrm rot="5400000">
            <a:off x="4449866" y="-40239"/>
            <a:ext cx="289038" cy="404933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文本框 57"/>
          <p:cNvSpPr txBox="1"/>
          <p:nvPr/>
        </p:nvSpPr>
        <p:spPr>
          <a:xfrm>
            <a:off x="3701655" y="1086613"/>
            <a:ext cx="1785461" cy="646331"/>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Front end</a:t>
            </a:r>
          </a:p>
          <a:p>
            <a:pPr algn="ctr"/>
            <a:r>
              <a:rPr lang="zh-CN" altLang="en-US" b="1" dirty="0">
                <a:solidFill>
                  <a:srgbClr val="FF0000"/>
                </a:solidFill>
                <a:latin typeface="微软雅黑" panose="020B0503020204020204" pitchFamily="34" charset="-122"/>
              </a:rPr>
              <a:t>前端</a:t>
            </a:r>
          </a:p>
        </p:txBody>
      </p:sp>
      <p:sp>
        <p:nvSpPr>
          <p:cNvPr id="59" name="左大括号 58"/>
          <p:cNvSpPr/>
          <p:nvPr/>
        </p:nvSpPr>
        <p:spPr>
          <a:xfrm rot="5400000">
            <a:off x="9161406" y="860481"/>
            <a:ext cx="289038" cy="224790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文本框 59"/>
          <p:cNvSpPr txBox="1"/>
          <p:nvPr/>
        </p:nvSpPr>
        <p:spPr>
          <a:xfrm>
            <a:off x="8360693" y="1086613"/>
            <a:ext cx="1785461" cy="646331"/>
          </a:xfrm>
          <a:prstGeom prst="rect">
            <a:avLst/>
          </a:prstGeom>
          <a:noFill/>
        </p:spPr>
        <p:txBody>
          <a:bodyPr wrap="square" rtlCol="0">
            <a:spAutoFit/>
          </a:bodyPr>
          <a:lstStyle/>
          <a:p>
            <a:pPr algn="ctr"/>
            <a:r>
              <a:rPr lang="en-US" altLang="zh-CN" b="1" dirty="0">
                <a:solidFill>
                  <a:srgbClr val="FF0000"/>
                </a:solidFill>
                <a:latin typeface="微软雅黑" panose="020B0503020204020204" pitchFamily="34" charset="-122"/>
              </a:rPr>
              <a:t>Back end</a:t>
            </a:r>
          </a:p>
          <a:p>
            <a:pPr algn="ctr"/>
            <a:r>
              <a:rPr lang="zh-CN" altLang="en-US" b="1" dirty="0">
                <a:solidFill>
                  <a:srgbClr val="FF0000"/>
                </a:solidFill>
                <a:latin typeface="微软雅黑" panose="020B0503020204020204" pitchFamily="34" charset="-122"/>
              </a:rPr>
              <a:t>后端</a:t>
            </a:r>
          </a:p>
        </p:txBody>
      </p:sp>
      <p:sp>
        <p:nvSpPr>
          <p:cNvPr id="81" name="文本框 80"/>
          <p:cNvSpPr txBox="1"/>
          <p:nvPr/>
        </p:nvSpPr>
        <p:spPr>
          <a:xfrm>
            <a:off x="1446843" y="3553622"/>
            <a:ext cx="1033460" cy="830997"/>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Source code</a:t>
            </a:r>
          </a:p>
          <a:p>
            <a:pPr algn="ctr"/>
            <a:r>
              <a:rPr lang="zh-CN" altLang="en-US" sz="1600" b="1" dirty="0">
                <a:solidFill>
                  <a:srgbClr val="0000FF"/>
                </a:solidFill>
                <a:latin typeface="微软雅黑" panose="020B0503020204020204" pitchFamily="34" charset="-122"/>
              </a:rPr>
              <a:t>源程序</a:t>
            </a:r>
          </a:p>
        </p:txBody>
      </p:sp>
      <p:sp>
        <p:nvSpPr>
          <p:cNvPr id="82" name="文本框 81"/>
          <p:cNvSpPr txBox="1"/>
          <p:nvPr/>
        </p:nvSpPr>
        <p:spPr>
          <a:xfrm>
            <a:off x="9768873" y="3553621"/>
            <a:ext cx="1033460" cy="1077218"/>
          </a:xfrm>
          <a:prstGeom prst="rect">
            <a:avLst/>
          </a:prstGeom>
          <a:noFill/>
        </p:spPr>
        <p:txBody>
          <a:bodyPr wrap="square" rtlCol="0">
            <a:spAutoFit/>
          </a:bodyPr>
          <a:lstStyle/>
          <a:p>
            <a:pPr algn="ctr"/>
            <a:r>
              <a:rPr lang="en-US" altLang="zh-CN" sz="1600" b="1" dirty="0">
                <a:solidFill>
                  <a:srgbClr val="0000FF"/>
                </a:solidFill>
                <a:latin typeface="微软雅黑" panose="020B0503020204020204" pitchFamily="34" charset="-122"/>
              </a:rPr>
              <a:t>Target</a:t>
            </a:r>
          </a:p>
          <a:p>
            <a:pPr algn="ctr"/>
            <a:r>
              <a:rPr lang="en-US" altLang="zh-CN" sz="1600" b="1" dirty="0">
                <a:solidFill>
                  <a:srgbClr val="0000FF"/>
                </a:solidFill>
                <a:latin typeface="微软雅黑" panose="020B0503020204020204" pitchFamily="34" charset="-122"/>
              </a:rPr>
              <a:t>code</a:t>
            </a:r>
          </a:p>
          <a:p>
            <a:pPr algn="ctr"/>
            <a:r>
              <a:rPr lang="zh-CN" altLang="en-US" sz="1600" b="1" dirty="0">
                <a:solidFill>
                  <a:srgbClr val="0000FF"/>
                </a:solidFill>
                <a:latin typeface="微软雅黑" panose="020B0503020204020204" pitchFamily="34" charset="-122"/>
              </a:rPr>
              <a:t>目标</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程序</a:t>
            </a:r>
          </a:p>
        </p:txBody>
      </p:sp>
      <p:sp>
        <p:nvSpPr>
          <p:cNvPr id="29" name="圆角矩形 28"/>
          <p:cNvSpPr/>
          <p:nvPr/>
        </p:nvSpPr>
        <p:spPr>
          <a:xfrm>
            <a:off x="1695450" y="5662056"/>
            <a:ext cx="8820151" cy="447675"/>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ECF6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Error Handler </a:t>
            </a:r>
            <a:r>
              <a:rPr lang="zh-CN" altLang="en-US" b="1" dirty="0">
                <a:solidFill>
                  <a:srgbClr val="ECF6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错误处理</a:t>
            </a:r>
          </a:p>
        </p:txBody>
      </p:sp>
    </p:spTree>
    <p:extLst>
      <p:ext uri="{BB962C8B-B14F-4D97-AF65-F5344CB8AC3E}">
        <p14:creationId xmlns:p14="http://schemas.microsoft.com/office/powerpoint/2010/main" val="380463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本节</a:t>
            </a:r>
            <a:r>
              <a:rPr lang="zh-CN" altLang="en-US"/>
              <a:t>内容提纲</a:t>
            </a:r>
            <a:endParaRPr lang="en-US" dirty="0"/>
          </a:p>
        </p:txBody>
      </p:sp>
      <p:grpSp>
        <p:nvGrpSpPr>
          <p:cNvPr id="4" name="Group 32"/>
          <p:cNvGrpSpPr>
            <a:grpSpLocks/>
          </p:cNvGrpSpPr>
          <p:nvPr/>
        </p:nvGrpSpPr>
        <p:grpSpPr bwMode="auto">
          <a:xfrm>
            <a:off x="3252500" y="1968359"/>
            <a:ext cx="5410200" cy="665162"/>
            <a:chOff x="1152" y="1275"/>
            <a:chExt cx="3408" cy="419"/>
          </a:xfrm>
        </p:grpSpPr>
        <p:grpSp>
          <p:nvGrpSpPr>
            <p:cNvPr id="5" name="Group 3"/>
            <p:cNvGrpSpPr>
              <a:grpSpLocks/>
            </p:cNvGrpSpPr>
            <p:nvPr/>
          </p:nvGrpSpPr>
          <p:grpSpPr bwMode="auto">
            <a:xfrm>
              <a:off x="1152" y="1275"/>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2"/>
            <p:cNvSpPr txBox="1">
              <a:spLocks noChangeArrowheads="1"/>
            </p:cNvSpPr>
            <p:nvPr/>
          </p:nvSpPr>
          <p:spPr bwMode="auto">
            <a:xfrm>
              <a:off x="2273" y="1289"/>
              <a:ext cx="170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dirty="0">
                  <a:solidFill>
                    <a:srgbClr val="014CA0"/>
                  </a:solidFill>
                  <a:latin typeface="微软雅黑" panose="020B0503020204020204" pitchFamily="34" charset="-122"/>
                  <a:ea typeface="微软雅黑" panose="020B0503020204020204" pitchFamily="34" charset="-122"/>
                </a:rPr>
                <a:t>编译器是什么？</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8" name="Text Box 13"/>
            <p:cNvSpPr txBox="1">
              <a:spLocks noChangeArrowheads="1"/>
            </p:cNvSpPr>
            <p:nvPr/>
          </p:nvSpPr>
          <p:spPr bwMode="gray">
            <a:xfrm>
              <a:off x="1276" y="13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12" name="Group 33"/>
          <p:cNvGrpSpPr>
            <a:grpSpLocks/>
          </p:cNvGrpSpPr>
          <p:nvPr/>
        </p:nvGrpSpPr>
        <p:grpSpPr bwMode="auto">
          <a:xfrm>
            <a:off x="3252500" y="2882759"/>
            <a:ext cx="5410200" cy="665162"/>
            <a:chOff x="1152" y="1851"/>
            <a:chExt cx="3408" cy="419"/>
          </a:xfrm>
        </p:grpSpPr>
        <p:grpSp>
          <p:nvGrpSpPr>
            <p:cNvPr id="13" name="Group 7"/>
            <p:cNvGrpSpPr>
              <a:grpSpLocks/>
            </p:cNvGrpSpPr>
            <p:nvPr/>
          </p:nvGrpSpPr>
          <p:grpSpPr bwMode="auto">
            <a:xfrm>
              <a:off x="1152" y="1851"/>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5"/>
            <p:cNvSpPr txBox="1">
              <a:spLocks noChangeArrowheads="1"/>
            </p:cNvSpPr>
            <p:nvPr/>
          </p:nvSpPr>
          <p:spPr bwMode="auto">
            <a:xfrm>
              <a:off x="1912" y="1865"/>
              <a:ext cx="26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ts val="1000"/>
                </a:spcBef>
              </a:pPr>
              <a:r>
                <a:rPr lang="zh-CN" altLang="en-US" sz="2800" b="1" dirty="0">
                  <a:solidFill>
                    <a:srgbClr val="C65AC1"/>
                  </a:solidFill>
                  <a:latin typeface="微软雅黑" panose="020B0503020204020204" pitchFamily="34" charset="-122"/>
                  <a:ea typeface="微软雅黑" panose="020B0503020204020204" pitchFamily="34" charset="-122"/>
                </a:rPr>
                <a:t>为什么要学习编译课程？</a:t>
              </a:r>
              <a:endParaRPr lang="en-US" altLang="zh-CN" sz="2800" b="1" dirty="0">
                <a:solidFill>
                  <a:srgbClr val="C65AC1"/>
                </a:solidFill>
                <a:latin typeface="微软雅黑" panose="020B0503020204020204" pitchFamily="34" charset="-122"/>
                <a:ea typeface="微软雅黑" panose="020B0503020204020204" pitchFamily="34" charset="-122"/>
              </a:endParaRPr>
            </a:p>
          </p:txBody>
        </p:sp>
        <p:sp>
          <p:nvSpPr>
            <p:cNvPr id="16" name="Text Box 16"/>
            <p:cNvSpPr txBox="1">
              <a:spLocks noChangeArrowheads="1"/>
            </p:cNvSpPr>
            <p:nvPr/>
          </p:nvSpPr>
          <p:spPr bwMode="gray">
            <a:xfrm>
              <a:off x="1276" y="191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20" name="Group 34"/>
          <p:cNvGrpSpPr>
            <a:grpSpLocks/>
          </p:cNvGrpSpPr>
          <p:nvPr/>
        </p:nvGrpSpPr>
        <p:grpSpPr bwMode="auto">
          <a:xfrm>
            <a:off x="3252500" y="3774934"/>
            <a:ext cx="5519738" cy="665162"/>
            <a:chOff x="1152" y="2413"/>
            <a:chExt cx="3477" cy="419"/>
          </a:xfrm>
        </p:grpSpPr>
        <p:grpSp>
          <p:nvGrpSpPr>
            <p:cNvPr id="21" name="Group 17"/>
            <p:cNvGrpSpPr>
              <a:grpSpLocks/>
            </p:cNvGrpSpPr>
            <p:nvPr/>
          </p:nvGrpSpPr>
          <p:grpSpPr bwMode="auto">
            <a:xfrm>
              <a:off x="1152" y="2413"/>
              <a:ext cx="480" cy="419"/>
              <a:chOff x="1110" y="2656"/>
              <a:chExt cx="1549" cy="1351"/>
            </a:xfrm>
          </p:grpSpPr>
          <p:sp>
            <p:nvSpPr>
              <p:cNvPr id="2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6"/>
            <p:cNvSpPr txBox="1">
              <a:spLocks noChangeArrowheads="1"/>
            </p:cNvSpPr>
            <p:nvPr/>
          </p:nvSpPr>
          <p:spPr bwMode="auto">
            <a:xfrm>
              <a:off x="1798" y="2454"/>
              <a:ext cx="28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编译教学的困境与科大方案</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24"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grpSp>
        <p:nvGrpSpPr>
          <p:cNvPr id="36" name="Group 33">
            <a:extLst>
              <a:ext uri="{FF2B5EF4-FFF2-40B4-BE49-F238E27FC236}">
                <a16:creationId xmlns:a16="http://schemas.microsoft.com/office/drawing/2014/main" id="{926CBFB1-3433-4EFD-8468-F07645EE4FD0}"/>
              </a:ext>
            </a:extLst>
          </p:cNvPr>
          <p:cNvGrpSpPr>
            <a:grpSpLocks/>
          </p:cNvGrpSpPr>
          <p:nvPr/>
        </p:nvGrpSpPr>
        <p:grpSpPr bwMode="auto">
          <a:xfrm>
            <a:off x="3252500" y="4705791"/>
            <a:ext cx="5410200" cy="665162"/>
            <a:chOff x="1152" y="1851"/>
            <a:chExt cx="3408" cy="419"/>
          </a:xfrm>
        </p:grpSpPr>
        <p:grpSp>
          <p:nvGrpSpPr>
            <p:cNvPr id="38" name="Group 7">
              <a:extLst>
                <a:ext uri="{FF2B5EF4-FFF2-40B4-BE49-F238E27FC236}">
                  <a16:creationId xmlns:a16="http://schemas.microsoft.com/office/drawing/2014/main" id="{B2354B0C-DD26-456B-9457-E12FDB71FFFC}"/>
                </a:ext>
              </a:extLst>
            </p:cNvPr>
            <p:cNvGrpSpPr>
              <a:grpSpLocks/>
            </p:cNvGrpSpPr>
            <p:nvPr/>
          </p:nvGrpSpPr>
          <p:grpSpPr bwMode="auto">
            <a:xfrm>
              <a:off x="1152" y="1851"/>
              <a:ext cx="480" cy="419"/>
              <a:chOff x="3174" y="2656"/>
              <a:chExt cx="1549" cy="1351"/>
            </a:xfrm>
          </p:grpSpPr>
          <p:sp>
            <p:nvSpPr>
              <p:cNvPr id="42" name="AutoShape 8">
                <a:extLst>
                  <a:ext uri="{FF2B5EF4-FFF2-40B4-BE49-F238E27FC236}">
                    <a16:creationId xmlns:a16="http://schemas.microsoft.com/office/drawing/2014/main" id="{438AF353-B8C8-4891-8263-19FA18E35B36}"/>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9">
                <a:extLst>
                  <a:ext uri="{FF2B5EF4-FFF2-40B4-BE49-F238E27FC236}">
                    <a16:creationId xmlns:a16="http://schemas.microsoft.com/office/drawing/2014/main" id="{9692F9C5-4278-423D-B1B1-C068D731ED4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0">
                <a:extLst>
                  <a:ext uri="{FF2B5EF4-FFF2-40B4-BE49-F238E27FC236}">
                    <a16:creationId xmlns:a16="http://schemas.microsoft.com/office/drawing/2014/main" id="{BD003677-FF6F-4FDD-B778-FA44DE6839AE}"/>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Line 14">
              <a:extLst>
                <a:ext uri="{FF2B5EF4-FFF2-40B4-BE49-F238E27FC236}">
                  <a16:creationId xmlns:a16="http://schemas.microsoft.com/office/drawing/2014/main" id="{A9BE187F-ACB3-4F3C-9A51-571BDB69A283}"/>
                </a:ext>
              </a:extLst>
            </p:cNvPr>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5">
              <a:extLst>
                <a:ext uri="{FF2B5EF4-FFF2-40B4-BE49-F238E27FC236}">
                  <a16:creationId xmlns:a16="http://schemas.microsoft.com/office/drawing/2014/main" id="{1E589E7D-0B30-47F2-BCA9-62855A05930B}"/>
                </a:ext>
              </a:extLst>
            </p:cNvPr>
            <p:cNvSpPr txBox="1">
              <a:spLocks noChangeArrowheads="1"/>
            </p:cNvSpPr>
            <p:nvPr/>
          </p:nvSpPr>
          <p:spPr bwMode="auto">
            <a:xfrm>
              <a:off x="1934" y="1892"/>
              <a:ext cx="237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本学期课程设置的情况</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41" name="Text Box 16">
              <a:extLst>
                <a:ext uri="{FF2B5EF4-FFF2-40B4-BE49-F238E27FC236}">
                  <a16:creationId xmlns:a16="http://schemas.microsoft.com/office/drawing/2014/main" id="{C9D7EF6C-9D36-4A77-B565-828A7B483EBD}"/>
                </a:ext>
              </a:extLst>
            </p:cNvPr>
            <p:cNvSpPr txBox="1">
              <a:spLocks noChangeArrowheads="1"/>
            </p:cNvSpPr>
            <p:nvPr/>
          </p:nvSpPr>
          <p:spPr bwMode="gray">
            <a:xfrm>
              <a:off x="1280" y="191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ea typeface="宋体" panose="02010600030101010101" pitchFamily="2" charset="-122"/>
                </a:rPr>
                <a:t>4</a:t>
              </a:r>
            </a:p>
          </p:txBody>
        </p:sp>
      </p:grpSp>
    </p:spTree>
    <p:extLst>
      <p:ext uri="{BB962C8B-B14F-4D97-AF65-F5344CB8AC3E}">
        <p14:creationId xmlns:p14="http://schemas.microsoft.com/office/powerpoint/2010/main" val="59816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本节</a:t>
            </a:r>
            <a:r>
              <a:rPr lang="zh-CN" altLang="en-US"/>
              <a:t>内容提纲</a:t>
            </a:r>
            <a:endParaRPr lang="en-US" dirty="0"/>
          </a:p>
        </p:txBody>
      </p:sp>
      <p:grpSp>
        <p:nvGrpSpPr>
          <p:cNvPr id="4" name="Group 32"/>
          <p:cNvGrpSpPr>
            <a:grpSpLocks/>
          </p:cNvGrpSpPr>
          <p:nvPr/>
        </p:nvGrpSpPr>
        <p:grpSpPr bwMode="auto">
          <a:xfrm>
            <a:off x="3252500" y="1968359"/>
            <a:ext cx="5410200" cy="665162"/>
            <a:chOff x="1152" y="1275"/>
            <a:chExt cx="3408" cy="419"/>
          </a:xfrm>
        </p:grpSpPr>
        <p:grpSp>
          <p:nvGrpSpPr>
            <p:cNvPr id="5" name="Group 3"/>
            <p:cNvGrpSpPr>
              <a:grpSpLocks/>
            </p:cNvGrpSpPr>
            <p:nvPr/>
          </p:nvGrpSpPr>
          <p:grpSpPr bwMode="auto">
            <a:xfrm>
              <a:off x="1152" y="1275"/>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2"/>
            <p:cNvSpPr txBox="1">
              <a:spLocks noChangeArrowheads="1"/>
            </p:cNvSpPr>
            <p:nvPr/>
          </p:nvSpPr>
          <p:spPr bwMode="auto">
            <a:xfrm>
              <a:off x="2273" y="1289"/>
              <a:ext cx="170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dirty="0">
                  <a:solidFill>
                    <a:srgbClr val="C65AC1"/>
                  </a:solidFill>
                  <a:latin typeface="微软雅黑" panose="020B0503020204020204" pitchFamily="34" charset="-122"/>
                  <a:ea typeface="微软雅黑" panose="020B0503020204020204" pitchFamily="34" charset="-122"/>
                </a:rPr>
                <a:t>编译器是什么？</a:t>
              </a:r>
              <a:endParaRPr lang="en-US" altLang="zh-CN" sz="2800" b="1" dirty="0">
                <a:solidFill>
                  <a:srgbClr val="C65AC1"/>
                </a:solidFill>
                <a:latin typeface="微软雅黑" panose="020B0503020204020204" pitchFamily="34" charset="-122"/>
                <a:ea typeface="微软雅黑" panose="020B0503020204020204" pitchFamily="34" charset="-122"/>
              </a:endParaRPr>
            </a:p>
          </p:txBody>
        </p:sp>
        <p:sp>
          <p:nvSpPr>
            <p:cNvPr id="8" name="Text Box 13"/>
            <p:cNvSpPr txBox="1">
              <a:spLocks noChangeArrowheads="1"/>
            </p:cNvSpPr>
            <p:nvPr/>
          </p:nvSpPr>
          <p:spPr bwMode="gray">
            <a:xfrm>
              <a:off x="1276" y="13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12" name="Group 33"/>
          <p:cNvGrpSpPr>
            <a:grpSpLocks/>
          </p:cNvGrpSpPr>
          <p:nvPr/>
        </p:nvGrpSpPr>
        <p:grpSpPr bwMode="auto">
          <a:xfrm>
            <a:off x="3252500" y="2882759"/>
            <a:ext cx="5410200" cy="665162"/>
            <a:chOff x="1152" y="1851"/>
            <a:chExt cx="3408" cy="419"/>
          </a:xfrm>
        </p:grpSpPr>
        <p:grpSp>
          <p:nvGrpSpPr>
            <p:cNvPr id="13" name="Group 7"/>
            <p:cNvGrpSpPr>
              <a:grpSpLocks/>
            </p:cNvGrpSpPr>
            <p:nvPr/>
          </p:nvGrpSpPr>
          <p:grpSpPr bwMode="auto">
            <a:xfrm>
              <a:off x="1152" y="1851"/>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5"/>
            <p:cNvSpPr txBox="1">
              <a:spLocks noChangeArrowheads="1"/>
            </p:cNvSpPr>
            <p:nvPr/>
          </p:nvSpPr>
          <p:spPr bwMode="auto">
            <a:xfrm>
              <a:off x="1912" y="1865"/>
              <a:ext cx="26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为什么要学习编译课程？</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16" name="Text Box 16"/>
            <p:cNvSpPr txBox="1">
              <a:spLocks noChangeArrowheads="1"/>
            </p:cNvSpPr>
            <p:nvPr/>
          </p:nvSpPr>
          <p:spPr bwMode="gray">
            <a:xfrm>
              <a:off x="1276" y="191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20" name="Group 34"/>
          <p:cNvGrpSpPr>
            <a:grpSpLocks/>
          </p:cNvGrpSpPr>
          <p:nvPr/>
        </p:nvGrpSpPr>
        <p:grpSpPr bwMode="auto">
          <a:xfrm>
            <a:off x="3252500" y="3774934"/>
            <a:ext cx="5519738" cy="665162"/>
            <a:chOff x="1152" y="2413"/>
            <a:chExt cx="3477" cy="419"/>
          </a:xfrm>
        </p:grpSpPr>
        <p:grpSp>
          <p:nvGrpSpPr>
            <p:cNvPr id="21" name="Group 17"/>
            <p:cNvGrpSpPr>
              <a:grpSpLocks/>
            </p:cNvGrpSpPr>
            <p:nvPr/>
          </p:nvGrpSpPr>
          <p:grpSpPr bwMode="auto">
            <a:xfrm>
              <a:off x="1152" y="2413"/>
              <a:ext cx="480" cy="419"/>
              <a:chOff x="1110" y="2656"/>
              <a:chExt cx="1549" cy="1351"/>
            </a:xfrm>
          </p:grpSpPr>
          <p:sp>
            <p:nvSpPr>
              <p:cNvPr id="2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6"/>
            <p:cNvSpPr txBox="1">
              <a:spLocks noChangeArrowheads="1"/>
            </p:cNvSpPr>
            <p:nvPr/>
          </p:nvSpPr>
          <p:spPr bwMode="auto">
            <a:xfrm>
              <a:off x="1798" y="2454"/>
              <a:ext cx="28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编译教学的困境与科大方案</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24"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grpSp>
        <p:nvGrpSpPr>
          <p:cNvPr id="36" name="Group 33">
            <a:extLst>
              <a:ext uri="{FF2B5EF4-FFF2-40B4-BE49-F238E27FC236}">
                <a16:creationId xmlns:a16="http://schemas.microsoft.com/office/drawing/2014/main" id="{926CBFB1-3433-4EFD-8468-F07645EE4FD0}"/>
              </a:ext>
            </a:extLst>
          </p:cNvPr>
          <p:cNvGrpSpPr>
            <a:grpSpLocks/>
          </p:cNvGrpSpPr>
          <p:nvPr/>
        </p:nvGrpSpPr>
        <p:grpSpPr bwMode="auto">
          <a:xfrm>
            <a:off x="3252500" y="4705791"/>
            <a:ext cx="5410200" cy="665162"/>
            <a:chOff x="1152" y="1851"/>
            <a:chExt cx="3408" cy="419"/>
          </a:xfrm>
        </p:grpSpPr>
        <p:grpSp>
          <p:nvGrpSpPr>
            <p:cNvPr id="38" name="Group 7">
              <a:extLst>
                <a:ext uri="{FF2B5EF4-FFF2-40B4-BE49-F238E27FC236}">
                  <a16:creationId xmlns:a16="http://schemas.microsoft.com/office/drawing/2014/main" id="{B2354B0C-DD26-456B-9457-E12FDB71FFFC}"/>
                </a:ext>
              </a:extLst>
            </p:cNvPr>
            <p:cNvGrpSpPr>
              <a:grpSpLocks/>
            </p:cNvGrpSpPr>
            <p:nvPr/>
          </p:nvGrpSpPr>
          <p:grpSpPr bwMode="auto">
            <a:xfrm>
              <a:off x="1152" y="1851"/>
              <a:ext cx="480" cy="419"/>
              <a:chOff x="3174" y="2656"/>
              <a:chExt cx="1549" cy="1351"/>
            </a:xfrm>
          </p:grpSpPr>
          <p:sp>
            <p:nvSpPr>
              <p:cNvPr id="42" name="AutoShape 8">
                <a:extLst>
                  <a:ext uri="{FF2B5EF4-FFF2-40B4-BE49-F238E27FC236}">
                    <a16:creationId xmlns:a16="http://schemas.microsoft.com/office/drawing/2014/main" id="{438AF353-B8C8-4891-8263-19FA18E35B36}"/>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9">
                <a:extLst>
                  <a:ext uri="{FF2B5EF4-FFF2-40B4-BE49-F238E27FC236}">
                    <a16:creationId xmlns:a16="http://schemas.microsoft.com/office/drawing/2014/main" id="{9692F9C5-4278-423D-B1B1-C068D731ED4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0">
                <a:extLst>
                  <a:ext uri="{FF2B5EF4-FFF2-40B4-BE49-F238E27FC236}">
                    <a16:creationId xmlns:a16="http://schemas.microsoft.com/office/drawing/2014/main" id="{BD003677-FF6F-4FDD-B778-FA44DE6839AE}"/>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Line 14">
              <a:extLst>
                <a:ext uri="{FF2B5EF4-FFF2-40B4-BE49-F238E27FC236}">
                  <a16:creationId xmlns:a16="http://schemas.microsoft.com/office/drawing/2014/main" id="{A9BE187F-ACB3-4F3C-9A51-571BDB69A283}"/>
                </a:ext>
              </a:extLst>
            </p:cNvPr>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5">
              <a:extLst>
                <a:ext uri="{FF2B5EF4-FFF2-40B4-BE49-F238E27FC236}">
                  <a16:creationId xmlns:a16="http://schemas.microsoft.com/office/drawing/2014/main" id="{1E589E7D-0B30-47F2-BCA9-62855A05930B}"/>
                </a:ext>
              </a:extLst>
            </p:cNvPr>
            <p:cNvSpPr txBox="1">
              <a:spLocks noChangeArrowheads="1"/>
            </p:cNvSpPr>
            <p:nvPr/>
          </p:nvSpPr>
          <p:spPr bwMode="auto">
            <a:xfrm>
              <a:off x="1934" y="1892"/>
              <a:ext cx="237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本学期课程设置的情况</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41" name="Text Box 16">
              <a:extLst>
                <a:ext uri="{FF2B5EF4-FFF2-40B4-BE49-F238E27FC236}">
                  <a16:creationId xmlns:a16="http://schemas.microsoft.com/office/drawing/2014/main" id="{C9D7EF6C-9D36-4A77-B565-828A7B483EBD}"/>
                </a:ext>
              </a:extLst>
            </p:cNvPr>
            <p:cNvSpPr txBox="1">
              <a:spLocks noChangeArrowheads="1"/>
            </p:cNvSpPr>
            <p:nvPr/>
          </p:nvSpPr>
          <p:spPr bwMode="gray">
            <a:xfrm>
              <a:off x="1280" y="191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ea typeface="宋体" panose="02010600030101010101" pitchFamily="2" charset="-122"/>
                </a:rPr>
                <a:t>4</a:t>
              </a:r>
            </a:p>
          </p:txBody>
        </p:sp>
      </p:grpSp>
    </p:spTree>
    <p:extLst>
      <p:ext uri="{BB962C8B-B14F-4D97-AF65-F5344CB8AC3E}">
        <p14:creationId xmlns:p14="http://schemas.microsoft.com/office/powerpoint/2010/main" val="2376853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编译课程简介</a:t>
            </a:r>
            <a:endParaRPr lang="en-US" dirty="0"/>
          </a:p>
        </p:txBody>
      </p:sp>
      <p:cxnSp>
        <p:nvCxnSpPr>
          <p:cNvPr id="14" name="直接箭头连接符 13"/>
          <p:cNvCxnSpPr>
            <a:stCxn id="64" idx="3"/>
            <a:endCxn id="66" idx="1"/>
          </p:cNvCxnSpPr>
          <p:nvPr/>
        </p:nvCxnSpPr>
        <p:spPr>
          <a:xfrm>
            <a:off x="7155373" y="1978265"/>
            <a:ext cx="4740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169712" y="1562767"/>
            <a:ext cx="1033460" cy="830997"/>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rPr>
              <a:t>程序员编写的</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源程序</a:t>
            </a:r>
          </a:p>
        </p:txBody>
      </p:sp>
      <p:sp>
        <p:nvSpPr>
          <p:cNvPr id="51" name="文本框 50"/>
          <p:cNvSpPr txBox="1"/>
          <p:nvPr/>
        </p:nvSpPr>
        <p:spPr>
          <a:xfrm>
            <a:off x="10777598" y="1562767"/>
            <a:ext cx="1215032" cy="830997"/>
          </a:xfrm>
          <a:prstGeom prst="rect">
            <a:avLst/>
          </a:prstGeom>
          <a:noFill/>
        </p:spPr>
        <p:txBody>
          <a:bodyPr wrap="square" rtlCol="0">
            <a:spAutoFit/>
          </a:bodyPr>
          <a:lstStyle/>
          <a:p>
            <a:pPr algn="ctr"/>
            <a:r>
              <a:rPr lang="zh-CN" altLang="en-US" sz="1600" b="1" dirty="0">
                <a:solidFill>
                  <a:srgbClr val="0000FF"/>
                </a:solidFill>
                <a:latin typeface="微软雅黑" panose="020B0503020204020204" pitchFamily="34" charset="-122"/>
              </a:rPr>
              <a:t>机器硬件上运行的</a:t>
            </a:r>
            <a:endParaRPr lang="en-US" altLang="zh-CN" sz="1600" b="1" dirty="0">
              <a:solidFill>
                <a:srgbClr val="0000FF"/>
              </a:solidFill>
              <a:latin typeface="微软雅黑" panose="020B0503020204020204" pitchFamily="34" charset="-122"/>
            </a:endParaRPr>
          </a:p>
          <a:p>
            <a:pPr algn="ctr"/>
            <a:r>
              <a:rPr lang="zh-CN" altLang="en-US" sz="1600" b="1" dirty="0">
                <a:solidFill>
                  <a:srgbClr val="0000FF"/>
                </a:solidFill>
                <a:latin typeface="微软雅黑" panose="020B0503020204020204" pitchFamily="34" charset="-122"/>
              </a:rPr>
              <a:t>目标代码</a:t>
            </a:r>
          </a:p>
        </p:txBody>
      </p:sp>
      <p:sp>
        <p:nvSpPr>
          <p:cNvPr id="55" name="文本框 54"/>
          <p:cNvSpPr txBox="1"/>
          <p:nvPr/>
        </p:nvSpPr>
        <p:spPr>
          <a:xfrm>
            <a:off x="363255" y="4087989"/>
            <a:ext cx="5010411" cy="218521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zh-CN" altLang="en-US" sz="20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编写</a:t>
            </a:r>
            <a:r>
              <a:rPr lang="zh-CN" altLang="en-US" sz="2400" dirty="0">
                <a:solidFill>
                  <a:srgbClr val="FF0000"/>
                </a:solidFill>
                <a:latin typeface="楷体" panose="02010609060101010101" pitchFamily="49" charset="-122"/>
                <a:ea typeface="楷体" panose="02010609060101010101" pitchFamily="49" charset="-122"/>
              </a:rPr>
              <a:t>编译器的原理和技术</a:t>
            </a:r>
            <a:r>
              <a:rPr lang="zh-CN" altLang="en-US" sz="2400" dirty="0">
                <a:latin typeface="楷体" panose="02010609060101010101" pitchFamily="49" charset="-122"/>
                <a:ea typeface="楷体" panose="02010609060101010101" pitchFamily="49" charset="-122"/>
              </a:rPr>
              <a:t>具有普遍的意义，以至于在每个计算机科学家的</a:t>
            </a:r>
            <a:r>
              <a:rPr lang="zh-CN" altLang="en-US" sz="2400" dirty="0">
                <a:solidFill>
                  <a:srgbClr val="FF0000"/>
                </a:solidFill>
                <a:latin typeface="楷体" panose="02010609060101010101" pitchFamily="49" charset="-122"/>
                <a:ea typeface="楷体" panose="02010609060101010101" pitchFamily="49" charset="-122"/>
              </a:rPr>
              <a:t>研究生涯</a:t>
            </a:r>
            <a:r>
              <a:rPr lang="zh-CN" altLang="en-US" sz="2400" dirty="0">
                <a:latin typeface="楷体" panose="02010609060101010101" pitchFamily="49" charset="-122"/>
                <a:ea typeface="楷体" panose="02010609060101010101" pitchFamily="49" charset="-122"/>
              </a:rPr>
              <a:t>中，该书中的原理和技术都会</a:t>
            </a:r>
            <a:r>
              <a:rPr lang="zh-CN" altLang="en-US" sz="2400" dirty="0">
                <a:solidFill>
                  <a:srgbClr val="FF0000"/>
                </a:solidFill>
                <a:latin typeface="楷体" panose="02010609060101010101" pitchFamily="49" charset="-122"/>
                <a:ea typeface="楷体" panose="02010609060101010101" pitchFamily="49" charset="-122"/>
              </a:rPr>
              <a:t>反复用到</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endParaRPr lang="en-US" altLang="zh-CN" sz="2000" dirty="0"/>
          </a:p>
          <a:p>
            <a:pPr algn="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著名计算机专家 </a:t>
            </a:r>
            <a:r>
              <a:rPr lang="en-US" sz="2000" i="1" dirty="0">
                <a:latin typeface="楷体" panose="02010609060101010101" pitchFamily="49" charset="-122"/>
                <a:ea typeface="楷体" panose="02010609060101010101" pitchFamily="49" charset="-122"/>
              </a:rPr>
              <a:t>Alfred </a:t>
            </a:r>
            <a:r>
              <a:rPr lang="en-US" sz="2000" i="1" dirty="0" err="1">
                <a:latin typeface="楷体" panose="02010609060101010101" pitchFamily="49" charset="-122"/>
                <a:ea typeface="楷体" panose="02010609060101010101" pitchFamily="49" charset="-122"/>
              </a:rPr>
              <a:t>V.Aho</a:t>
            </a:r>
            <a:endParaRPr lang="en-US" sz="2000" i="1" dirty="0">
              <a:latin typeface="楷体" panose="02010609060101010101" pitchFamily="49" charset="-122"/>
              <a:ea typeface="楷体" panose="02010609060101010101" pitchFamily="49" charset="-122"/>
            </a:endParaRPr>
          </a:p>
        </p:txBody>
      </p:sp>
      <p:sp>
        <p:nvSpPr>
          <p:cNvPr id="56" name="文本框 55"/>
          <p:cNvSpPr txBox="1"/>
          <p:nvPr/>
        </p:nvSpPr>
        <p:spPr>
          <a:xfrm>
            <a:off x="5690250" y="4087988"/>
            <a:ext cx="6121794" cy="21852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zh-CN" altLang="en-US" sz="20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“在供应链可控性上，仍存在</a:t>
            </a:r>
            <a:r>
              <a:rPr lang="zh-CN" altLang="en-US" sz="2400" dirty="0">
                <a:solidFill>
                  <a:srgbClr val="FF0000"/>
                </a:solidFill>
                <a:latin typeface="楷体" panose="02010609060101010101" pitchFamily="49" charset="-122"/>
                <a:ea typeface="楷体" panose="02010609060101010101" pitchFamily="49" charset="-122"/>
              </a:rPr>
              <a:t>编译工具依赖国外</a:t>
            </a:r>
            <a:r>
              <a:rPr lang="zh-CN" altLang="en-US" sz="2400" dirty="0">
                <a:latin typeface="楷体" panose="02010609060101010101" pitchFamily="49" charset="-122"/>
                <a:ea typeface="楷体" panose="02010609060101010101" pitchFamily="49" charset="-122"/>
              </a:rPr>
              <a:t>的情况。”    </a:t>
            </a:r>
            <a:endParaRPr lang="en-US" altLang="zh-CN" sz="2400" dirty="0">
              <a:latin typeface="楷体" panose="02010609060101010101" pitchFamily="49" charset="-122"/>
              <a:ea typeface="楷体" panose="02010609060101010101" pitchFamily="49" charset="-122"/>
            </a:endParaRPr>
          </a:p>
          <a:p>
            <a:pPr algn="just"/>
            <a:r>
              <a:rPr lang="zh-CN" altLang="en-US" sz="2400" dirty="0">
                <a:latin typeface="楷体" panose="02010609060101010101" pitchFamily="49" charset="-122"/>
                <a:ea typeface="楷体" panose="02010609060101010101" pitchFamily="49" charset="-122"/>
              </a:rPr>
              <a:t>  “我们应重点</a:t>
            </a:r>
            <a:r>
              <a:rPr lang="zh-CN" altLang="en-US" sz="2400" dirty="0">
                <a:solidFill>
                  <a:srgbClr val="FF0000"/>
                </a:solidFill>
                <a:latin typeface="楷体" panose="02010609060101010101" pitchFamily="49" charset="-122"/>
                <a:ea typeface="楷体" panose="02010609060101010101" pitchFamily="49" charset="-122"/>
              </a:rPr>
              <a:t>突破</a:t>
            </a:r>
            <a:r>
              <a:rPr lang="zh-CN" altLang="en-US" sz="2400" dirty="0">
                <a:latin typeface="楷体" panose="02010609060101010101" pitchFamily="49" charset="-122"/>
                <a:ea typeface="楷体" panose="02010609060101010101" pitchFamily="49" charset="-122"/>
              </a:rPr>
              <a:t>操作系统内核、</a:t>
            </a:r>
            <a:r>
              <a:rPr lang="zh-CN" altLang="en-US" sz="2400" dirty="0">
                <a:solidFill>
                  <a:srgbClr val="FF0000"/>
                </a:solidFill>
                <a:latin typeface="楷体" panose="02010609060101010101" pitchFamily="49" charset="-122"/>
                <a:ea typeface="楷体" panose="02010609060101010101" pitchFamily="49" charset="-122"/>
              </a:rPr>
              <a:t>编译器</a:t>
            </a:r>
            <a:r>
              <a:rPr lang="zh-CN" altLang="en-US" sz="2400" dirty="0">
                <a:latin typeface="楷体" panose="02010609060101010101" pitchFamily="49" charset="-122"/>
                <a:ea typeface="楷体" panose="02010609060101010101" pitchFamily="49" charset="-122"/>
              </a:rPr>
              <a:t>等关键技术。”</a:t>
            </a:r>
            <a:endParaRPr lang="en-US" altLang="zh-CN" sz="2400" dirty="0">
              <a:latin typeface="楷体" panose="02010609060101010101" pitchFamily="49" charset="-122"/>
              <a:ea typeface="楷体" panose="02010609060101010101" pitchFamily="49" charset="-122"/>
            </a:endParaRPr>
          </a:p>
          <a:p>
            <a:pPr algn="just"/>
            <a:endParaRPr lang="en-US" altLang="zh-CN" sz="2400" dirty="0">
              <a:latin typeface="楷体" panose="02010609060101010101" pitchFamily="49" charset="-122"/>
              <a:ea typeface="楷体" panose="02010609060101010101" pitchFamily="49" charset="-122"/>
            </a:endParaRPr>
          </a:p>
          <a:p>
            <a:pPr algn="just"/>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中国信息技术产品安全可控年度发展报告</a:t>
            </a:r>
            <a:r>
              <a:rPr lang="en-US" altLang="zh-CN" sz="2000" dirty="0">
                <a:latin typeface="楷体" panose="02010609060101010101" pitchFamily="49" charset="-122"/>
                <a:ea typeface="楷体" panose="02010609060101010101" pitchFamily="49" charset="-122"/>
              </a:rPr>
              <a:t>》</a:t>
            </a:r>
          </a:p>
        </p:txBody>
      </p:sp>
      <p:cxnSp>
        <p:nvCxnSpPr>
          <p:cNvPr id="60" name="直接箭头连接符 59"/>
          <p:cNvCxnSpPr>
            <a:stCxn id="66" idx="3"/>
            <a:endCxn id="51" idx="1"/>
          </p:cNvCxnSpPr>
          <p:nvPr/>
        </p:nvCxnSpPr>
        <p:spPr>
          <a:xfrm>
            <a:off x="10327162" y="1978265"/>
            <a:ext cx="4504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4" name="组合 73"/>
          <p:cNvGrpSpPr/>
          <p:nvPr/>
        </p:nvGrpSpPr>
        <p:grpSpPr>
          <a:xfrm>
            <a:off x="1697197" y="1096265"/>
            <a:ext cx="2697729" cy="1764000"/>
            <a:chOff x="1534359" y="1634087"/>
            <a:chExt cx="2697729" cy="1764000"/>
          </a:xfrm>
        </p:grpSpPr>
        <p:sp>
          <p:nvSpPr>
            <p:cNvPr id="5" name="文本框 4"/>
            <p:cNvSpPr txBox="1"/>
            <p:nvPr/>
          </p:nvSpPr>
          <p:spPr>
            <a:xfrm>
              <a:off x="1740093" y="1809446"/>
              <a:ext cx="478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词法</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p>
          </p:txBody>
        </p:sp>
        <p:sp>
          <p:nvSpPr>
            <p:cNvPr id="6" name="文本框 5"/>
            <p:cNvSpPr txBox="1"/>
            <p:nvPr/>
          </p:nvSpPr>
          <p:spPr>
            <a:xfrm>
              <a:off x="2665073" y="1809446"/>
              <a:ext cx="478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语法</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p>
          </p:txBody>
        </p:sp>
        <p:sp>
          <p:nvSpPr>
            <p:cNvPr id="7" name="文本框 6"/>
            <p:cNvSpPr txBox="1"/>
            <p:nvPr/>
          </p:nvSpPr>
          <p:spPr>
            <a:xfrm>
              <a:off x="3586152" y="1809446"/>
              <a:ext cx="478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语义</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p>
          </p:txBody>
        </p:sp>
        <p:cxnSp>
          <p:nvCxnSpPr>
            <p:cNvPr id="11" name="直接箭头连接符 10"/>
            <p:cNvCxnSpPr/>
            <p:nvPr/>
          </p:nvCxnSpPr>
          <p:spPr>
            <a:xfrm>
              <a:off x="2218893" y="2395664"/>
              <a:ext cx="4461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a:off x="3143873" y="2395664"/>
              <a:ext cx="4422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矩形 61"/>
            <p:cNvSpPr/>
            <p:nvPr/>
          </p:nvSpPr>
          <p:spPr>
            <a:xfrm>
              <a:off x="1534359" y="1634087"/>
              <a:ext cx="2697729" cy="1764000"/>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63" name="文本框 62"/>
            <p:cNvSpPr txBox="1"/>
            <p:nvPr/>
          </p:nvSpPr>
          <p:spPr>
            <a:xfrm>
              <a:off x="2040091" y="2995064"/>
              <a:ext cx="1785461" cy="369332"/>
            </a:xfrm>
            <a:prstGeom prst="rect">
              <a:avLst/>
            </a:prstGeom>
            <a:noFill/>
          </p:spPr>
          <p:txBody>
            <a:bodyPr wrap="square" rtlCol="0">
              <a:spAutoFit/>
            </a:bodyPr>
            <a:lstStyle/>
            <a:p>
              <a:pPr algn="ctr"/>
              <a:r>
                <a:rPr lang="zh-CN" altLang="en-US" b="1" dirty="0">
                  <a:solidFill>
                    <a:srgbClr val="0000FF"/>
                  </a:solidFill>
                  <a:latin typeface="微软雅黑" panose="020B0503020204020204" pitchFamily="34" charset="-122"/>
                </a:rPr>
                <a:t>前端</a:t>
              </a:r>
            </a:p>
          </p:txBody>
        </p:sp>
      </p:grpSp>
      <p:grpSp>
        <p:nvGrpSpPr>
          <p:cNvPr id="75" name="组合 74"/>
          <p:cNvGrpSpPr/>
          <p:nvPr/>
        </p:nvGrpSpPr>
        <p:grpSpPr>
          <a:xfrm>
            <a:off x="4841857" y="1096265"/>
            <a:ext cx="2313516" cy="1764000"/>
            <a:chOff x="4779227" y="1610627"/>
            <a:chExt cx="2313516" cy="1764000"/>
          </a:xfrm>
        </p:grpSpPr>
        <p:sp>
          <p:nvSpPr>
            <p:cNvPr id="8" name="文本框 7"/>
            <p:cNvSpPr txBox="1"/>
            <p:nvPr/>
          </p:nvSpPr>
          <p:spPr>
            <a:xfrm>
              <a:off x="5060014" y="1810210"/>
              <a:ext cx="663419" cy="119880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中间代码</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生成</a:t>
              </a:r>
            </a:p>
          </p:txBody>
        </p:sp>
        <p:sp>
          <p:nvSpPr>
            <p:cNvPr id="44" name="文本框 43"/>
            <p:cNvSpPr txBox="1"/>
            <p:nvPr/>
          </p:nvSpPr>
          <p:spPr>
            <a:xfrm>
              <a:off x="6046641" y="1810210"/>
              <a:ext cx="720523" cy="119880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机器无关代码</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优化</a:t>
              </a:r>
            </a:p>
          </p:txBody>
        </p:sp>
        <p:cxnSp>
          <p:nvCxnSpPr>
            <p:cNvPr id="54" name="直接箭头连接符 53"/>
            <p:cNvCxnSpPr>
              <a:stCxn id="8" idx="3"/>
              <a:endCxn id="44" idx="1"/>
            </p:cNvCxnSpPr>
            <p:nvPr/>
          </p:nvCxnSpPr>
          <p:spPr>
            <a:xfrm>
              <a:off x="5723433" y="2409610"/>
              <a:ext cx="3232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矩形 63"/>
            <p:cNvSpPr/>
            <p:nvPr/>
          </p:nvSpPr>
          <p:spPr>
            <a:xfrm>
              <a:off x="4779227" y="1610627"/>
              <a:ext cx="2313516" cy="1764000"/>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65" name="文本框 64"/>
            <p:cNvSpPr txBox="1"/>
            <p:nvPr/>
          </p:nvSpPr>
          <p:spPr>
            <a:xfrm>
              <a:off x="5028622" y="2995064"/>
              <a:ext cx="1785461" cy="369332"/>
            </a:xfrm>
            <a:prstGeom prst="rect">
              <a:avLst/>
            </a:prstGeom>
            <a:noFill/>
          </p:spPr>
          <p:txBody>
            <a:bodyPr wrap="square" rtlCol="0">
              <a:spAutoFit/>
            </a:bodyPr>
            <a:lstStyle/>
            <a:p>
              <a:pPr algn="ctr"/>
              <a:r>
                <a:rPr lang="zh-CN" altLang="en-US" b="1" dirty="0">
                  <a:solidFill>
                    <a:srgbClr val="0000FF"/>
                  </a:solidFill>
                  <a:latin typeface="微软雅黑" panose="020B0503020204020204" pitchFamily="34" charset="-122"/>
                </a:rPr>
                <a:t>中端</a:t>
              </a:r>
            </a:p>
          </p:txBody>
        </p:sp>
      </p:grpSp>
      <p:grpSp>
        <p:nvGrpSpPr>
          <p:cNvPr id="81" name="组合 80"/>
          <p:cNvGrpSpPr/>
          <p:nvPr/>
        </p:nvGrpSpPr>
        <p:grpSpPr>
          <a:xfrm>
            <a:off x="7629433" y="1096265"/>
            <a:ext cx="2697729" cy="1764000"/>
            <a:chOff x="7629433" y="1610627"/>
            <a:chExt cx="2697729" cy="1764000"/>
          </a:xfrm>
        </p:grpSpPr>
        <p:sp>
          <p:nvSpPr>
            <p:cNvPr id="9" name="文本框 8"/>
            <p:cNvSpPr txBox="1"/>
            <p:nvPr/>
          </p:nvSpPr>
          <p:spPr>
            <a:xfrm>
              <a:off x="7807016" y="1810210"/>
              <a:ext cx="478800" cy="119880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指令选择</a:t>
              </a:r>
            </a:p>
          </p:txBody>
        </p:sp>
        <p:sp>
          <p:nvSpPr>
            <p:cNvPr id="10" name="文本框 9"/>
            <p:cNvSpPr txBox="1"/>
            <p:nvPr/>
          </p:nvSpPr>
          <p:spPr>
            <a:xfrm>
              <a:off x="9409172" y="1810210"/>
              <a:ext cx="714274" cy="119880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寄存器分配</a:t>
              </a:r>
            </a:p>
          </p:txBody>
        </p:sp>
        <p:cxnSp>
          <p:nvCxnSpPr>
            <p:cNvPr id="15" name="直接箭头连接符 14"/>
            <p:cNvCxnSpPr>
              <a:stCxn id="9" idx="3"/>
              <a:endCxn id="49" idx="1"/>
            </p:cNvCxnSpPr>
            <p:nvPr/>
          </p:nvCxnSpPr>
          <p:spPr>
            <a:xfrm>
              <a:off x="8285816" y="2409610"/>
              <a:ext cx="322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文本框 48"/>
            <p:cNvSpPr txBox="1"/>
            <p:nvPr/>
          </p:nvSpPr>
          <p:spPr>
            <a:xfrm>
              <a:off x="8608094" y="1810210"/>
              <a:ext cx="478800" cy="119880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指令调度</a:t>
              </a:r>
            </a:p>
          </p:txBody>
        </p:sp>
        <p:sp>
          <p:nvSpPr>
            <p:cNvPr id="66" name="矩形 65"/>
            <p:cNvSpPr/>
            <p:nvPr/>
          </p:nvSpPr>
          <p:spPr>
            <a:xfrm>
              <a:off x="7629433" y="1610627"/>
              <a:ext cx="2697729" cy="1764000"/>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67" name="文本框 66"/>
            <p:cNvSpPr txBox="1"/>
            <p:nvPr/>
          </p:nvSpPr>
          <p:spPr>
            <a:xfrm>
              <a:off x="8085566" y="2998875"/>
              <a:ext cx="1785461" cy="369332"/>
            </a:xfrm>
            <a:prstGeom prst="rect">
              <a:avLst/>
            </a:prstGeom>
            <a:noFill/>
          </p:spPr>
          <p:txBody>
            <a:bodyPr wrap="square" rtlCol="0">
              <a:spAutoFit/>
            </a:bodyPr>
            <a:lstStyle/>
            <a:p>
              <a:pPr algn="ctr"/>
              <a:r>
                <a:rPr lang="zh-CN" altLang="en-US" b="1" dirty="0">
                  <a:solidFill>
                    <a:srgbClr val="0000FF"/>
                  </a:solidFill>
                  <a:latin typeface="微软雅黑" panose="020B0503020204020204" pitchFamily="34" charset="-122"/>
                </a:rPr>
                <a:t>后端</a:t>
              </a:r>
            </a:p>
          </p:txBody>
        </p:sp>
        <p:cxnSp>
          <p:nvCxnSpPr>
            <p:cNvPr id="77" name="直接箭头连接符 76"/>
            <p:cNvCxnSpPr>
              <a:stCxn id="49" idx="3"/>
              <a:endCxn id="10" idx="1"/>
            </p:cNvCxnSpPr>
            <p:nvPr/>
          </p:nvCxnSpPr>
          <p:spPr>
            <a:xfrm>
              <a:off x="9086894" y="2409610"/>
              <a:ext cx="322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83" name="直接箭头连接符 82"/>
          <p:cNvCxnSpPr>
            <a:stCxn id="26" idx="3"/>
            <a:endCxn id="62" idx="1"/>
          </p:cNvCxnSpPr>
          <p:nvPr/>
        </p:nvCxnSpPr>
        <p:spPr>
          <a:xfrm flipV="1">
            <a:off x="1203172" y="1978265"/>
            <a:ext cx="49402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6" name="矩形 85"/>
          <p:cNvSpPr/>
          <p:nvPr/>
        </p:nvSpPr>
        <p:spPr>
          <a:xfrm>
            <a:off x="1515795" y="1009311"/>
            <a:ext cx="8968489" cy="2304000"/>
          </a:xfrm>
          <a:prstGeom prst="rect">
            <a:avLst/>
          </a:prstGeom>
          <a:noFill/>
          <a:ln w="22225"/>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89" name="文本框 88"/>
          <p:cNvSpPr txBox="1"/>
          <p:nvPr/>
        </p:nvSpPr>
        <p:spPr>
          <a:xfrm>
            <a:off x="3128749" y="2931932"/>
            <a:ext cx="5718745"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rPr>
              <a:t>现代编译器的一般构造 </a:t>
            </a:r>
            <a:r>
              <a:rPr lang="en-US" altLang="zh-CN" b="1" dirty="0">
                <a:solidFill>
                  <a:srgbClr val="FF0000"/>
                </a:solidFill>
                <a:latin typeface="微软雅黑" panose="020B0503020204020204" pitchFamily="34" charset="-122"/>
              </a:rPr>
              <a:t>(</a:t>
            </a:r>
            <a:r>
              <a:rPr lang="en-US" altLang="zh-CN" b="1" dirty="0" err="1">
                <a:solidFill>
                  <a:srgbClr val="FF0000"/>
                </a:solidFill>
                <a:latin typeface="微软雅黑" panose="020B0503020204020204" pitchFamily="34" charset="-122"/>
              </a:rPr>
              <a:t>gcc</a:t>
            </a:r>
            <a:r>
              <a:rPr lang="en-US" altLang="zh-CN" b="1" dirty="0">
                <a:solidFill>
                  <a:srgbClr val="FF0000"/>
                </a:solidFill>
                <a:latin typeface="微软雅黑" panose="020B0503020204020204" pitchFamily="34" charset="-122"/>
              </a:rPr>
              <a:t>, clang, LLVM, </a:t>
            </a:r>
            <a:r>
              <a:rPr lang="zh-CN" altLang="en-US" b="1" dirty="0">
                <a:solidFill>
                  <a:srgbClr val="FF0000"/>
                </a:solidFill>
                <a:latin typeface="微软雅黑" panose="020B0503020204020204" pitchFamily="34" charset="-122"/>
              </a:rPr>
              <a:t>华为毕昇</a:t>
            </a:r>
            <a:r>
              <a:rPr lang="en-US" altLang="zh-CN" b="1" dirty="0">
                <a:solidFill>
                  <a:srgbClr val="FF0000"/>
                </a:solidFill>
                <a:latin typeface="微软雅黑" panose="020B0503020204020204" pitchFamily="34" charset="-122"/>
              </a:rPr>
              <a:t>)</a:t>
            </a:r>
          </a:p>
        </p:txBody>
      </p:sp>
      <p:pic>
        <p:nvPicPr>
          <p:cNvPr id="1028" name="Picture 4"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398" y="2393764"/>
            <a:ext cx="1148004" cy="10714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2156" y="2513614"/>
            <a:ext cx="1145916" cy="763180"/>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直接箭头连接符 90"/>
          <p:cNvCxnSpPr>
            <a:stCxn id="62" idx="3"/>
            <a:endCxn id="64" idx="1"/>
          </p:cNvCxnSpPr>
          <p:nvPr/>
        </p:nvCxnSpPr>
        <p:spPr>
          <a:xfrm>
            <a:off x="4394926" y="1978265"/>
            <a:ext cx="4469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3209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图灵奖自</a:t>
            </a:r>
            <a:r>
              <a:rPr lang="en-US" altLang="zh-CN" dirty="0"/>
              <a:t>1966</a:t>
            </a:r>
            <a:r>
              <a:rPr lang="zh-CN" altLang="en-US" dirty="0"/>
              <a:t>年颁发以来，共有</a:t>
            </a:r>
            <a:r>
              <a:rPr lang="en-US" altLang="zh-CN" dirty="0">
                <a:solidFill>
                  <a:srgbClr val="0000FF"/>
                </a:solidFill>
              </a:rPr>
              <a:t>75</a:t>
            </a:r>
            <a:r>
              <a:rPr lang="zh-CN" altLang="en-US" dirty="0">
                <a:solidFill>
                  <a:srgbClr val="0000FF"/>
                </a:solidFill>
              </a:rPr>
              <a:t>名获奖者</a:t>
            </a:r>
            <a:r>
              <a:rPr lang="zh-CN" altLang="en-US" dirty="0"/>
              <a:t>，其中</a:t>
            </a:r>
            <a:r>
              <a:rPr lang="zh-CN" altLang="en-US" dirty="0">
                <a:solidFill>
                  <a:srgbClr val="C00000"/>
                </a:solidFill>
              </a:rPr>
              <a:t>编译相关的科研人员有</a:t>
            </a:r>
            <a:r>
              <a:rPr lang="en-US" altLang="zh-CN" dirty="0">
                <a:solidFill>
                  <a:srgbClr val="C00000"/>
                </a:solidFill>
              </a:rPr>
              <a:t>21</a:t>
            </a:r>
            <a:r>
              <a:rPr lang="zh-CN" altLang="en-US" dirty="0">
                <a:solidFill>
                  <a:srgbClr val="C00000"/>
                </a:solidFill>
              </a:rPr>
              <a:t>位</a:t>
            </a:r>
            <a:r>
              <a:rPr lang="zh-CN" altLang="en-US" dirty="0"/>
              <a:t>，</a:t>
            </a:r>
            <a:r>
              <a:rPr lang="zh-CN" altLang="en-US" dirty="0">
                <a:solidFill>
                  <a:srgbClr val="C00000"/>
                </a:solidFill>
              </a:rPr>
              <a:t>占比</a:t>
            </a:r>
            <a:r>
              <a:rPr lang="en-US" altLang="zh-CN" dirty="0">
                <a:solidFill>
                  <a:srgbClr val="C00000"/>
                </a:solidFill>
              </a:rPr>
              <a:t>28%</a:t>
            </a:r>
            <a:r>
              <a:rPr lang="zh-CN" altLang="en-US" dirty="0"/>
              <a:t>，</a:t>
            </a:r>
            <a:r>
              <a:rPr lang="en-US" altLang="zh-CN" dirty="0"/>
              <a:t>Alan J. Perlis</a:t>
            </a:r>
            <a:r>
              <a:rPr lang="zh-CN" altLang="en-US"/>
              <a:t>因编译技术贡献成为第一位获得图灵奖的科学家。</a:t>
            </a:r>
            <a:endParaRPr lang="en-US" dirty="0"/>
          </a:p>
        </p:txBody>
      </p:sp>
      <p:sp>
        <p:nvSpPr>
          <p:cNvPr id="3" name="标题 2"/>
          <p:cNvSpPr>
            <a:spLocks noGrp="1"/>
          </p:cNvSpPr>
          <p:nvPr>
            <p:ph type="title"/>
          </p:nvPr>
        </p:nvSpPr>
        <p:spPr/>
        <p:txBody>
          <a:bodyPr/>
          <a:lstStyle/>
          <a:p>
            <a:r>
              <a:rPr lang="zh-CN" altLang="en-US" dirty="0"/>
              <a:t>编译技术历史悠久影响深远</a:t>
            </a:r>
            <a:endParaRPr lang="en-US" dirty="0"/>
          </a:p>
        </p:txBody>
      </p:sp>
      <p:graphicFrame>
        <p:nvGraphicFramePr>
          <p:cNvPr id="4" name="表格 3"/>
          <p:cNvGraphicFramePr>
            <a:graphicFrameLocks noGrp="1"/>
          </p:cNvGraphicFramePr>
          <p:nvPr/>
        </p:nvGraphicFramePr>
        <p:xfrm>
          <a:off x="535444" y="2710807"/>
          <a:ext cx="11341596" cy="3571240"/>
        </p:xfrm>
        <a:graphic>
          <a:graphicData uri="http://schemas.openxmlformats.org/drawingml/2006/table">
            <a:tbl>
              <a:tblPr firstRow="1" bandRow="1">
                <a:tableStyleId>{5C22544A-7EE6-4342-B048-85BDC9FD1C3A}</a:tableStyleId>
              </a:tblPr>
              <a:tblGrid>
                <a:gridCol w="683756">
                  <a:extLst>
                    <a:ext uri="{9D8B030D-6E8A-4147-A177-3AD203B41FA5}">
                      <a16:colId xmlns:a16="http://schemas.microsoft.com/office/drawing/2014/main" val="628752991"/>
                    </a:ext>
                  </a:extLst>
                </a:gridCol>
                <a:gridCol w="1148080">
                  <a:extLst>
                    <a:ext uri="{9D8B030D-6E8A-4147-A177-3AD203B41FA5}">
                      <a16:colId xmlns:a16="http://schemas.microsoft.com/office/drawing/2014/main" val="3524477865"/>
                    </a:ext>
                  </a:extLst>
                </a:gridCol>
                <a:gridCol w="2926080">
                  <a:extLst>
                    <a:ext uri="{9D8B030D-6E8A-4147-A177-3AD203B41FA5}">
                      <a16:colId xmlns:a16="http://schemas.microsoft.com/office/drawing/2014/main" val="2727809844"/>
                    </a:ext>
                  </a:extLst>
                </a:gridCol>
                <a:gridCol w="711200">
                  <a:extLst>
                    <a:ext uri="{9D8B030D-6E8A-4147-A177-3AD203B41FA5}">
                      <a16:colId xmlns:a16="http://schemas.microsoft.com/office/drawing/2014/main" val="503912510"/>
                    </a:ext>
                  </a:extLst>
                </a:gridCol>
                <a:gridCol w="2438400">
                  <a:extLst>
                    <a:ext uri="{9D8B030D-6E8A-4147-A177-3AD203B41FA5}">
                      <a16:colId xmlns:a16="http://schemas.microsoft.com/office/drawing/2014/main" val="438074811"/>
                    </a:ext>
                  </a:extLst>
                </a:gridCol>
                <a:gridCol w="3434080">
                  <a:extLst>
                    <a:ext uri="{9D8B030D-6E8A-4147-A177-3AD203B41FA5}">
                      <a16:colId xmlns:a16="http://schemas.microsoft.com/office/drawing/2014/main" val="420557164"/>
                    </a:ext>
                  </a:extLst>
                </a:gridCol>
              </a:tblGrid>
              <a:tr h="370840">
                <a:tc>
                  <a:txBody>
                    <a:bodyPr/>
                    <a:lstStyle/>
                    <a:p>
                      <a:r>
                        <a:rPr lang="zh-CN" altLang="en-US" dirty="0"/>
                        <a:t>年份</a:t>
                      </a:r>
                      <a:endParaRPr lang="en-US" dirty="0"/>
                    </a:p>
                  </a:txBody>
                  <a:tcPr/>
                </a:tc>
                <a:tc>
                  <a:txBody>
                    <a:bodyPr/>
                    <a:lstStyle/>
                    <a:p>
                      <a:r>
                        <a:rPr lang="zh-CN" altLang="en-US" dirty="0"/>
                        <a:t>科学家</a:t>
                      </a:r>
                      <a:endParaRPr lang="en-US" dirty="0"/>
                    </a:p>
                  </a:txBody>
                  <a:tcPr/>
                </a:tc>
                <a:tc>
                  <a:txBody>
                    <a:bodyPr/>
                    <a:lstStyle/>
                    <a:p>
                      <a:r>
                        <a:rPr lang="zh-CN" altLang="en-US" dirty="0"/>
                        <a:t>贡献</a:t>
                      </a:r>
                      <a:endParaRPr lang="en-US" dirty="0"/>
                    </a:p>
                  </a:txBody>
                  <a:tcPr/>
                </a:tc>
                <a:tc>
                  <a:txBody>
                    <a:bodyPr/>
                    <a:lstStyle/>
                    <a:p>
                      <a:r>
                        <a:rPr lang="zh-CN" altLang="en-US" dirty="0"/>
                        <a:t>年份</a:t>
                      </a:r>
                      <a:endParaRPr lang="en-US" dirty="0"/>
                    </a:p>
                  </a:txBody>
                  <a:tcPr/>
                </a:tc>
                <a:tc>
                  <a:txBody>
                    <a:bodyPr/>
                    <a:lstStyle/>
                    <a:p>
                      <a:r>
                        <a:rPr lang="zh-CN" altLang="en-US" dirty="0"/>
                        <a:t>科学家</a:t>
                      </a:r>
                      <a:endParaRPr lang="en-US" dirty="0"/>
                    </a:p>
                  </a:txBody>
                  <a:tcPr/>
                </a:tc>
                <a:tc>
                  <a:txBody>
                    <a:bodyPr/>
                    <a:lstStyle/>
                    <a:p>
                      <a:r>
                        <a:rPr lang="zh-CN" altLang="en-US" dirty="0"/>
                        <a:t>贡献</a:t>
                      </a:r>
                      <a:endParaRPr lang="en-US" dirty="0"/>
                    </a:p>
                  </a:txBody>
                  <a:tcPr/>
                </a:tc>
                <a:extLst>
                  <a:ext uri="{0D108BD9-81ED-4DB2-BD59-A6C34878D82A}">
                    <a16:rowId xmlns:a16="http://schemas.microsoft.com/office/drawing/2014/main" val="3827139693"/>
                  </a:ext>
                </a:extLst>
              </a:tr>
              <a:tr h="370840">
                <a:tc>
                  <a:txBody>
                    <a:bodyPr/>
                    <a:lstStyle/>
                    <a:p>
                      <a:r>
                        <a:rPr lang="en-US" dirty="0"/>
                        <a:t>1966</a:t>
                      </a:r>
                    </a:p>
                  </a:txBody>
                  <a:tcPr/>
                </a:tc>
                <a:tc>
                  <a:txBody>
                    <a:bodyPr/>
                    <a:lstStyle/>
                    <a:p>
                      <a:r>
                        <a:rPr lang="en-US" altLang="zh-CN" dirty="0"/>
                        <a:t>Alan J. Perlis</a:t>
                      </a:r>
                      <a:endParaRPr lang="en-US" dirty="0"/>
                    </a:p>
                  </a:txBody>
                  <a:tcPr/>
                </a:tc>
                <a:tc>
                  <a:txBody>
                    <a:bodyPr/>
                    <a:lstStyle/>
                    <a:p>
                      <a:r>
                        <a:rPr lang="zh-CN" altLang="en-US" dirty="0"/>
                        <a:t>高级程序设计技巧，编译器构造</a:t>
                      </a:r>
                      <a:endParaRPr lang="en-US" dirty="0"/>
                    </a:p>
                  </a:txBody>
                  <a:tcPr/>
                </a:tc>
                <a:tc>
                  <a:txBody>
                    <a:bodyPr/>
                    <a:lstStyle/>
                    <a:p>
                      <a:r>
                        <a:rPr lang="en-US" dirty="0"/>
                        <a:t>1972</a:t>
                      </a:r>
                    </a:p>
                  </a:txBody>
                  <a:tcPr/>
                </a:tc>
                <a:tc>
                  <a:txBody>
                    <a:bodyPr/>
                    <a:lstStyle/>
                    <a:p>
                      <a:r>
                        <a:rPr lang="en-US" sz="1800" b="0" i="0" kern="1200" dirty="0" err="1">
                          <a:solidFill>
                            <a:schemeClr val="dk1"/>
                          </a:solidFill>
                          <a:effectLst/>
                          <a:latin typeface="+mn-lt"/>
                          <a:ea typeface="+mn-ea"/>
                          <a:cs typeface="+mn-cs"/>
                        </a:rPr>
                        <a:t>Edsger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Dijkstra</a:t>
                      </a:r>
                      <a:endParaRPr lang="en-US" dirty="0"/>
                    </a:p>
                  </a:txBody>
                  <a:tcPr/>
                </a:tc>
                <a:tc>
                  <a:txBody>
                    <a:bodyPr/>
                    <a:lstStyle/>
                    <a:p>
                      <a:r>
                        <a:rPr lang="zh-CN" altLang="en-US" dirty="0"/>
                        <a:t>程序设计语言的科学与艺术</a:t>
                      </a:r>
                      <a:endParaRPr lang="en-US" dirty="0"/>
                    </a:p>
                  </a:txBody>
                  <a:tcPr/>
                </a:tc>
                <a:extLst>
                  <a:ext uri="{0D108BD9-81ED-4DB2-BD59-A6C34878D82A}">
                    <a16:rowId xmlns:a16="http://schemas.microsoft.com/office/drawing/2014/main" val="644018965"/>
                  </a:ext>
                </a:extLst>
              </a:tr>
              <a:tr h="370840">
                <a:tc>
                  <a:txBody>
                    <a:bodyPr/>
                    <a:lstStyle/>
                    <a:p>
                      <a:r>
                        <a:rPr lang="en-US" dirty="0"/>
                        <a:t>1974</a:t>
                      </a:r>
                    </a:p>
                  </a:txBody>
                  <a:tcPr/>
                </a:tc>
                <a:tc>
                  <a:txBody>
                    <a:bodyPr/>
                    <a:lstStyle/>
                    <a:p>
                      <a:r>
                        <a:rPr lang="en-US" altLang="zh-CN" b="1" dirty="0">
                          <a:solidFill>
                            <a:srgbClr val="FF0000"/>
                          </a:solidFill>
                        </a:rPr>
                        <a:t>Donald E. Knuth</a:t>
                      </a:r>
                    </a:p>
                  </a:txBody>
                  <a:tcPr/>
                </a:tc>
                <a:tc>
                  <a:txBody>
                    <a:bodyPr/>
                    <a:lstStyle/>
                    <a:p>
                      <a:r>
                        <a:rPr lang="zh-CN" altLang="en-US" dirty="0"/>
                        <a:t>算法分析、程序设计语言的设计、程序设计</a:t>
                      </a:r>
                      <a:endParaRPr lang="en-US" dirty="0"/>
                    </a:p>
                  </a:txBody>
                  <a:tcPr/>
                </a:tc>
                <a:tc>
                  <a:txBody>
                    <a:bodyPr/>
                    <a:lstStyle/>
                    <a:p>
                      <a:r>
                        <a:rPr lang="en-US" dirty="0"/>
                        <a:t>1976</a:t>
                      </a:r>
                    </a:p>
                  </a:txBody>
                  <a:tcPr/>
                </a:tc>
                <a:tc>
                  <a:txBody>
                    <a:bodyPr/>
                    <a:lstStyle/>
                    <a:p>
                      <a:pPr algn="l" fontAlgn="ctr" latinLnBrk="1"/>
                      <a:r>
                        <a:rPr lang="en-US" dirty="0">
                          <a:solidFill>
                            <a:srgbClr val="333333"/>
                          </a:solidFill>
                          <a:effectLst/>
                        </a:rPr>
                        <a:t>Michael O. Rabin</a:t>
                      </a:r>
                    </a:p>
                    <a:p>
                      <a:pPr algn="l" fontAlgn="ctr" latinLnBrk="1"/>
                      <a:r>
                        <a:rPr lang="en-US" sz="1800" b="0" i="0" kern="1200" dirty="0">
                          <a:solidFill>
                            <a:schemeClr val="dk1"/>
                          </a:solidFill>
                          <a:effectLst/>
                          <a:latin typeface="+mn-lt"/>
                          <a:ea typeface="+mn-ea"/>
                          <a:cs typeface="+mn-cs"/>
                        </a:rPr>
                        <a:t>Dana S. Scott</a:t>
                      </a:r>
                      <a:endParaRPr lang="en-US" dirty="0">
                        <a:solidFill>
                          <a:srgbClr val="333333"/>
                        </a:solidFill>
                        <a:effectLst/>
                      </a:endParaRPr>
                    </a:p>
                  </a:txBody>
                  <a:tcPr marL="63500" marR="63500" marT="12700" marB="12700" anchor="ctr"/>
                </a:tc>
                <a:tc>
                  <a:txBody>
                    <a:bodyPr/>
                    <a:lstStyle/>
                    <a:p>
                      <a:r>
                        <a:rPr lang="zh-CN" altLang="en-US" dirty="0"/>
                        <a:t>非确定性自动机</a:t>
                      </a:r>
                      <a:endParaRPr lang="en-US" dirty="0"/>
                    </a:p>
                  </a:txBody>
                  <a:tcPr/>
                </a:tc>
                <a:extLst>
                  <a:ext uri="{0D108BD9-81ED-4DB2-BD59-A6C34878D82A}">
                    <a16:rowId xmlns:a16="http://schemas.microsoft.com/office/drawing/2014/main" val="497723644"/>
                  </a:ext>
                </a:extLst>
              </a:tr>
              <a:tr h="370840">
                <a:tc>
                  <a:txBody>
                    <a:bodyPr/>
                    <a:lstStyle/>
                    <a:p>
                      <a:r>
                        <a:rPr lang="en-US" dirty="0"/>
                        <a:t>1977</a:t>
                      </a:r>
                    </a:p>
                  </a:txBody>
                  <a:tcPr/>
                </a:tc>
                <a:tc>
                  <a:txBody>
                    <a:bodyPr/>
                    <a:lstStyle/>
                    <a:p>
                      <a:r>
                        <a:rPr lang="en-US" b="1" dirty="0">
                          <a:solidFill>
                            <a:srgbClr val="FF0000"/>
                          </a:solidFill>
                        </a:rPr>
                        <a:t>John Backus</a:t>
                      </a:r>
                    </a:p>
                  </a:txBody>
                  <a:tcPr/>
                </a:tc>
                <a:tc>
                  <a:txBody>
                    <a:bodyPr/>
                    <a:lstStyle/>
                    <a:p>
                      <a:r>
                        <a:rPr lang="zh-CN" altLang="en-US" dirty="0"/>
                        <a:t>高级编程系统，程序设计语言规范的形式化定义</a:t>
                      </a:r>
                      <a:endParaRPr lang="en-US" dirty="0"/>
                    </a:p>
                  </a:txBody>
                  <a:tcPr/>
                </a:tc>
                <a:tc>
                  <a:txBody>
                    <a:bodyPr/>
                    <a:lstStyle/>
                    <a:p>
                      <a:r>
                        <a:rPr lang="en-US" dirty="0"/>
                        <a:t>1979</a:t>
                      </a:r>
                    </a:p>
                  </a:txBody>
                  <a:tcPr/>
                </a:tc>
                <a:tc>
                  <a:txBody>
                    <a:bodyPr/>
                    <a:lstStyle/>
                    <a:p>
                      <a:r>
                        <a:rPr lang="en-US" dirty="0"/>
                        <a:t>Kenneth E. Iverson</a:t>
                      </a:r>
                    </a:p>
                  </a:txBody>
                  <a:tcPr/>
                </a:tc>
                <a:tc>
                  <a:txBody>
                    <a:bodyPr/>
                    <a:lstStyle/>
                    <a:p>
                      <a:r>
                        <a:rPr lang="zh-CN" altLang="en-US" sz="1800" b="0" i="0" kern="1200" dirty="0">
                          <a:solidFill>
                            <a:schemeClr val="dk1"/>
                          </a:solidFill>
                          <a:effectLst/>
                          <a:latin typeface="+mn-lt"/>
                          <a:ea typeface="+mn-ea"/>
                          <a:cs typeface="+mn-cs"/>
                        </a:rPr>
                        <a:t>程设语言和数学符号，互动系统的设计，程设语言的理论与实践</a:t>
                      </a:r>
                      <a:endParaRPr lang="en-US" dirty="0"/>
                    </a:p>
                  </a:txBody>
                  <a:tcPr/>
                </a:tc>
                <a:extLst>
                  <a:ext uri="{0D108BD9-81ED-4DB2-BD59-A6C34878D82A}">
                    <a16:rowId xmlns:a16="http://schemas.microsoft.com/office/drawing/2014/main" val="3028638326"/>
                  </a:ext>
                </a:extLst>
              </a:tr>
              <a:tr h="370840">
                <a:tc>
                  <a:txBody>
                    <a:bodyPr/>
                    <a:lstStyle/>
                    <a:p>
                      <a:r>
                        <a:rPr lang="en-US" dirty="0"/>
                        <a:t>1987</a:t>
                      </a:r>
                    </a:p>
                  </a:txBody>
                  <a:tcPr/>
                </a:tc>
                <a:tc>
                  <a:txBody>
                    <a:bodyPr/>
                    <a:lstStyle/>
                    <a:p>
                      <a:r>
                        <a:rPr lang="en-US" dirty="0"/>
                        <a:t>John </a:t>
                      </a:r>
                      <a:r>
                        <a:rPr lang="en-US" dirty="0" err="1"/>
                        <a:t>Cocke</a:t>
                      </a:r>
                      <a:endParaRPr lang="en-US" dirty="0"/>
                    </a:p>
                  </a:txBody>
                  <a:tcPr/>
                </a:tc>
                <a:tc>
                  <a:txBody>
                    <a:bodyPr/>
                    <a:lstStyle/>
                    <a:p>
                      <a:r>
                        <a:rPr lang="zh-CN" altLang="en-US" dirty="0"/>
                        <a:t>编译理论，大型系统的体系结构，及</a:t>
                      </a:r>
                      <a:r>
                        <a:rPr lang="en-US" altLang="zh-CN" dirty="0"/>
                        <a:t>RISC</a:t>
                      </a:r>
                      <a:r>
                        <a:rPr lang="zh-CN" altLang="en-US" dirty="0"/>
                        <a:t>计算机的开发</a:t>
                      </a:r>
                      <a:endParaRPr lang="en-US" dirty="0"/>
                    </a:p>
                  </a:txBody>
                  <a:tcPr/>
                </a:tc>
                <a:tc>
                  <a:txBody>
                    <a:bodyPr/>
                    <a:lstStyle/>
                    <a:p>
                      <a:r>
                        <a:rPr lang="en-US" dirty="0"/>
                        <a:t>2005</a:t>
                      </a:r>
                    </a:p>
                  </a:txBody>
                  <a:tcPr/>
                </a:tc>
                <a:tc>
                  <a:txBody>
                    <a:bodyPr/>
                    <a:lstStyle/>
                    <a:p>
                      <a:r>
                        <a:rPr lang="en-US" dirty="0"/>
                        <a:t>Peter </a:t>
                      </a:r>
                      <a:r>
                        <a:rPr lang="en-US" dirty="0" err="1"/>
                        <a:t>Naur</a:t>
                      </a:r>
                      <a:endParaRPr lang="en-US" dirty="0"/>
                    </a:p>
                  </a:txBody>
                  <a:tcPr/>
                </a:tc>
                <a:tc>
                  <a:txBody>
                    <a:bodyPr/>
                    <a:lstStyle/>
                    <a:p>
                      <a:r>
                        <a:rPr lang="en-US" dirty="0"/>
                        <a:t>Algol 60</a:t>
                      </a:r>
                      <a:r>
                        <a:rPr lang="zh-CN" altLang="en-US" dirty="0"/>
                        <a:t>语言</a:t>
                      </a:r>
                      <a:endParaRPr lang="en-US" dirty="0"/>
                    </a:p>
                  </a:txBody>
                  <a:tcPr/>
                </a:tc>
                <a:extLst>
                  <a:ext uri="{0D108BD9-81ED-4DB2-BD59-A6C34878D82A}">
                    <a16:rowId xmlns:a16="http://schemas.microsoft.com/office/drawing/2014/main" val="412289903"/>
                  </a:ext>
                </a:extLst>
              </a:tr>
              <a:tr h="370840">
                <a:tc>
                  <a:txBody>
                    <a:bodyPr/>
                    <a:lstStyle/>
                    <a:p>
                      <a:r>
                        <a:rPr lang="en-US" dirty="0"/>
                        <a:t>2006</a:t>
                      </a:r>
                    </a:p>
                  </a:txBody>
                  <a:tcPr/>
                </a:tc>
                <a:tc>
                  <a:txBody>
                    <a:bodyPr/>
                    <a:lstStyle/>
                    <a:p>
                      <a:r>
                        <a:rPr lang="en-US" b="1" dirty="0">
                          <a:solidFill>
                            <a:srgbClr val="FF0000"/>
                          </a:solidFill>
                        </a:rPr>
                        <a:t>Frances E. Allen</a:t>
                      </a:r>
                    </a:p>
                  </a:txBody>
                  <a:tcPr/>
                </a:tc>
                <a:tc>
                  <a:txBody>
                    <a:bodyPr/>
                    <a:lstStyle/>
                    <a:p>
                      <a:r>
                        <a:rPr lang="zh-CN" altLang="en-US" dirty="0"/>
                        <a:t>优化编译器</a:t>
                      </a:r>
                      <a:endParaRPr lang="en-US" dirty="0"/>
                    </a:p>
                  </a:txBody>
                  <a:tcPr/>
                </a:tc>
                <a:tc>
                  <a:txBody>
                    <a:bodyPr/>
                    <a:lstStyle/>
                    <a:p>
                      <a:r>
                        <a:rPr lang="en-US" dirty="0"/>
                        <a:t>2020</a:t>
                      </a:r>
                    </a:p>
                  </a:txBody>
                  <a:tcPr/>
                </a:tc>
                <a:tc>
                  <a:txBody>
                    <a:bodyPr/>
                    <a:lstStyle/>
                    <a:p>
                      <a:r>
                        <a:rPr lang="en-US" b="1" dirty="0">
                          <a:solidFill>
                            <a:srgbClr val="FF0000"/>
                          </a:solidFill>
                        </a:rPr>
                        <a:t>Jeffrey David Ullman</a:t>
                      </a:r>
                    </a:p>
                    <a:p>
                      <a:r>
                        <a:rPr lang="en-US" b="1" dirty="0">
                          <a:solidFill>
                            <a:srgbClr val="FF0000"/>
                          </a:solidFill>
                        </a:rPr>
                        <a:t>Alfred </a:t>
                      </a:r>
                      <a:r>
                        <a:rPr lang="en-US" b="1" dirty="0" err="1">
                          <a:solidFill>
                            <a:srgbClr val="FF0000"/>
                          </a:solidFill>
                        </a:rPr>
                        <a:t>Vaino</a:t>
                      </a:r>
                      <a:r>
                        <a:rPr lang="en-US" b="1" dirty="0">
                          <a:solidFill>
                            <a:srgbClr val="FF0000"/>
                          </a:solidFill>
                        </a:rPr>
                        <a:t> </a:t>
                      </a:r>
                      <a:r>
                        <a:rPr lang="en-US" b="1" dirty="0" err="1">
                          <a:solidFill>
                            <a:srgbClr val="FF0000"/>
                          </a:solidFill>
                        </a:rPr>
                        <a:t>Aho</a:t>
                      </a:r>
                      <a:endParaRPr lang="en-US" b="1" dirty="0">
                        <a:solidFill>
                          <a:srgbClr val="FF0000"/>
                        </a:solidFill>
                      </a:endParaRPr>
                    </a:p>
                  </a:txBody>
                  <a:tcPr/>
                </a:tc>
                <a:tc>
                  <a:txBody>
                    <a:bodyPr/>
                    <a:lstStyle/>
                    <a:p>
                      <a:r>
                        <a:rPr lang="zh-CN" altLang="en-US" dirty="0"/>
                        <a:t>推进编程语言实现的基础算法和理论、教材撰写</a:t>
                      </a:r>
                      <a:endParaRPr lang="en-US" dirty="0"/>
                    </a:p>
                  </a:txBody>
                  <a:tcPr/>
                </a:tc>
                <a:extLst>
                  <a:ext uri="{0D108BD9-81ED-4DB2-BD59-A6C34878D82A}">
                    <a16:rowId xmlns:a16="http://schemas.microsoft.com/office/drawing/2014/main" val="3100286331"/>
                  </a:ext>
                </a:extLst>
              </a:tr>
            </a:tbl>
          </a:graphicData>
        </a:graphic>
      </p:graphicFrame>
    </p:spTree>
    <p:extLst>
      <p:ext uri="{BB962C8B-B14F-4D97-AF65-F5344CB8AC3E}">
        <p14:creationId xmlns:p14="http://schemas.microsoft.com/office/powerpoint/2010/main" val="335168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图灵奖自</a:t>
            </a:r>
            <a:r>
              <a:rPr lang="en-US" altLang="zh-CN" dirty="0"/>
              <a:t>1966</a:t>
            </a:r>
            <a:r>
              <a:rPr lang="zh-CN" altLang="en-US" dirty="0"/>
              <a:t>年颁发以来，共有</a:t>
            </a:r>
            <a:r>
              <a:rPr lang="en-US" altLang="zh-CN" dirty="0">
                <a:solidFill>
                  <a:srgbClr val="0000FF"/>
                </a:solidFill>
              </a:rPr>
              <a:t>75</a:t>
            </a:r>
            <a:r>
              <a:rPr lang="zh-CN" altLang="en-US" dirty="0">
                <a:solidFill>
                  <a:srgbClr val="0000FF"/>
                </a:solidFill>
              </a:rPr>
              <a:t>名获奖者</a:t>
            </a:r>
            <a:r>
              <a:rPr lang="zh-CN" altLang="en-US" dirty="0"/>
              <a:t>，其中</a:t>
            </a:r>
            <a:r>
              <a:rPr lang="zh-CN" altLang="en-US" dirty="0">
                <a:solidFill>
                  <a:srgbClr val="C00000"/>
                </a:solidFill>
              </a:rPr>
              <a:t>编译相关的科研人员有</a:t>
            </a:r>
            <a:r>
              <a:rPr lang="en-US" altLang="zh-CN" dirty="0">
                <a:solidFill>
                  <a:srgbClr val="C00000"/>
                </a:solidFill>
              </a:rPr>
              <a:t>21</a:t>
            </a:r>
            <a:r>
              <a:rPr lang="zh-CN" altLang="en-US" dirty="0">
                <a:solidFill>
                  <a:srgbClr val="C00000"/>
                </a:solidFill>
              </a:rPr>
              <a:t>位</a:t>
            </a:r>
            <a:r>
              <a:rPr lang="zh-CN" altLang="en-US" dirty="0"/>
              <a:t>，</a:t>
            </a:r>
            <a:r>
              <a:rPr lang="zh-CN" altLang="en-US" dirty="0">
                <a:solidFill>
                  <a:srgbClr val="C00000"/>
                </a:solidFill>
              </a:rPr>
              <a:t>占比</a:t>
            </a:r>
            <a:r>
              <a:rPr lang="en-US" altLang="zh-CN" dirty="0">
                <a:solidFill>
                  <a:srgbClr val="C00000"/>
                </a:solidFill>
              </a:rPr>
              <a:t>28%</a:t>
            </a:r>
            <a:r>
              <a:rPr lang="zh-CN" altLang="en-US" dirty="0"/>
              <a:t>，</a:t>
            </a:r>
            <a:r>
              <a:rPr lang="en-US" altLang="zh-CN" dirty="0"/>
              <a:t>Alan J. Perlis</a:t>
            </a:r>
            <a:r>
              <a:rPr lang="zh-CN" altLang="en-US" dirty="0"/>
              <a:t>因编译技术贡献成为第一位获得图灵奖的科学家。</a:t>
            </a:r>
            <a:endParaRPr lang="en-US" dirty="0"/>
          </a:p>
        </p:txBody>
      </p:sp>
      <p:sp>
        <p:nvSpPr>
          <p:cNvPr id="3" name="标题 2"/>
          <p:cNvSpPr>
            <a:spLocks noGrp="1"/>
          </p:cNvSpPr>
          <p:nvPr>
            <p:ph type="title"/>
          </p:nvPr>
        </p:nvSpPr>
        <p:spPr/>
        <p:txBody>
          <a:bodyPr/>
          <a:lstStyle/>
          <a:p>
            <a:r>
              <a:rPr lang="zh-CN" altLang="en-US" dirty="0"/>
              <a:t>编译技术历史悠久影响深远</a:t>
            </a:r>
            <a:endParaRPr lang="en-US" dirty="0"/>
          </a:p>
        </p:txBody>
      </p:sp>
      <p:graphicFrame>
        <p:nvGraphicFramePr>
          <p:cNvPr id="4" name="表格 3"/>
          <p:cNvGraphicFramePr>
            <a:graphicFrameLocks noGrp="1"/>
          </p:cNvGraphicFramePr>
          <p:nvPr/>
        </p:nvGraphicFramePr>
        <p:xfrm>
          <a:off x="411480" y="2868287"/>
          <a:ext cx="11554461" cy="2661920"/>
        </p:xfrm>
        <a:graphic>
          <a:graphicData uri="http://schemas.openxmlformats.org/drawingml/2006/table">
            <a:tbl>
              <a:tblPr firstRow="1" bandRow="1">
                <a:tableStyleId>{5C22544A-7EE6-4342-B048-85BDC9FD1C3A}</a:tableStyleId>
              </a:tblPr>
              <a:tblGrid>
                <a:gridCol w="696589">
                  <a:extLst>
                    <a:ext uri="{9D8B030D-6E8A-4147-A177-3AD203B41FA5}">
                      <a16:colId xmlns:a16="http://schemas.microsoft.com/office/drawing/2014/main" val="628752991"/>
                    </a:ext>
                  </a:extLst>
                </a:gridCol>
                <a:gridCol w="1246511">
                  <a:extLst>
                    <a:ext uri="{9D8B030D-6E8A-4147-A177-3AD203B41FA5}">
                      <a16:colId xmlns:a16="http://schemas.microsoft.com/office/drawing/2014/main" val="3524477865"/>
                    </a:ext>
                  </a:extLst>
                </a:gridCol>
                <a:gridCol w="3256038">
                  <a:extLst>
                    <a:ext uri="{9D8B030D-6E8A-4147-A177-3AD203B41FA5}">
                      <a16:colId xmlns:a16="http://schemas.microsoft.com/office/drawing/2014/main" val="2727809844"/>
                    </a:ext>
                  </a:extLst>
                </a:gridCol>
                <a:gridCol w="745249">
                  <a:extLst>
                    <a:ext uri="{9D8B030D-6E8A-4147-A177-3AD203B41FA5}">
                      <a16:colId xmlns:a16="http://schemas.microsoft.com/office/drawing/2014/main" val="503912510"/>
                    </a:ext>
                  </a:extLst>
                </a:gridCol>
                <a:gridCol w="1894176">
                  <a:extLst>
                    <a:ext uri="{9D8B030D-6E8A-4147-A177-3AD203B41FA5}">
                      <a16:colId xmlns:a16="http://schemas.microsoft.com/office/drawing/2014/main" val="438074811"/>
                    </a:ext>
                  </a:extLst>
                </a:gridCol>
                <a:gridCol w="3715898">
                  <a:extLst>
                    <a:ext uri="{9D8B030D-6E8A-4147-A177-3AD203B41FA5}">
                      <a16:colId xmlns:a16="http://schemas.microsoft.com/office/drawing/2014/main" val="420557164"/>
                    </a:ext>
                  </a:extLst>
                </a:gridCol>
              </a:tblGrid>
              <a:tr h="370840">
                <a:tc>
                  <a:txBody>
                    <a:bodyPr/>
                    <a:lstStyle/>
                    <a:p>
                      <a:r>
                        <a:rPr lang="zh-CN" altLang="en-US" dirty="0"/>
                        <a:t>年份</a:t>
                      </a:r>
                      <a:endParaRPr lang="en-US" dirty="0"/>
                    </a:p>
                  </a:txBody>
                  <a:tcPr/>
                </a:tc>
                <a:tc>
                  <a:txBody>
                    <a:bodyPr/>
                    <a:lstStyle/>
                    <a:p>
                      <a:r>
                        <a:rPr lang="zh-CN" altLang="en-US" dirty="0"/>
                        <a:t>科学家</a:t>
                      </a:r>
                      <a:endParaRPr lang="en-US" dirty="0"/>
                    </a:p>
                  </a:txBody>
                  <a:tcPr/>
                </a:tc>
                <a:tc>
                  <a:txBody>
                    <a:bodyPr/>
                    <a:lstStyle/>
                    <a:p>
                      <a:r>
                        <a:rPr lang="zh-CN" altLang="en-US" dirty="0"/>
                        <a:t>贡献</a:t>
                      </a:r>
                      <a:endParaRPr lang="en-US" dirty="0"/>
                    </a:p>
                  </a:txBody>
                  <a:tcPr/>
                </a:tc>
                <a:tc>
                  <a:txBody>
                    <a:bodyPr/>
                    <a:lstStyle/>
                    <a:p>
                      <a:r>
                        <a:rPr lang="zh-CN" altLang="en-US" dirty="0"/>
                        <a:t>年份</a:t>
                      </a:r>
                      <a:endParaRPr lang="en-US" dirty="0"/>
                    </a:p>
                  </a:txBody>
                  <a:tcPr/>
                </a:tc>
                <a:tc>
                  <a:txBody>
                    <a:bodyPr/>
                    <a:lstStyle/>
                    <a:p>
                      <a:r>
                        <a:rPr lang="zh-CN" altLang="en-US" dirty="0"/>
                        <a:t>科学家</a:t>
                      </a:r>
                      <a:endParaRPr lang="en-US" dirty="0"/>
                    </a:p>
                  </a:txBody>
                  <a:tcPr/>
                </a:tc>
                <a:tc>
                  <a:txBody>
                    <a:bodyPr/>
                    <a:lstStyle/>
                    <a:p>
                      <a:r>
                        <a:rPr lang="zh-CN" altLang="en-US" dirty="0"/>
                        <a:t>贡献</a:t>
                      </a:r>
                      <a:endParaRPr lang="en-US" dirty="0"/>
                    </a:p>
                  </a:txBody>
                  <a:tcPr/>
                </a:tc>
                <a:extLst>
                  <a:ext uri="{0D108BD9-81ED-4DB2-BD59-A6C34878D82A}">
                    <a16:rowId xmlns:a16="http://schemas.microsoft.com/office/drawing/2014/main" val="3827139693"/>
                  </a:ext>
                </a:extLst>
              </a:tr>
              <a:tr h="370840">
                <a:tc>
                  <a:txBody>
                    <a:bodyPr/>
                    <a:lstStyle/>
                    <a:p>
                      <a:r>
                        <a:rPr lang="en-US" dirty="0"/>
                        <a:t>1980</a:t>
                      </a:r>
                    </a:p>
                  </a:txBody>
                  <a:tcPr/>
                </a:tc>
                <a:tc>
                  <a:txBody>
                    <a:bodyPr/>
                    <a:lstStyle/>
                    <a:p>
                      <a:r>
                        <a:rPr lang="en-US" altLang="zh-CN" dirty="0"/>
                        <a:t>C. Antony R. Hoare</a:t>
                      </a:r>
                      <a:endParaRPr lang="en-US" dirty="0"/>
                    </a:p>
                  </a:txBody>
                  <a:tcPr/>
                </a:tc>
                <a:tc>
                  <a:txBody>
                    <a:bodyPr/>
                    <a:lstStyle/>
                    <a:p>
                      <a:r>
                        <a:rPr lang="zh-CN" altLang="en-US" dirty="0"/>
                        <a:t>程序设计语言的定义与设计</a:t>
                      </a:r>
                      <a:endParaRPr lang="en-US" dirty="0"/>
                    </a:p>
                  </a:txBody>
                  <a:tcPr/>
                </a:tc>
                <a:tc>
                  <a:txBody>
                    <a:bodyPr/>
                    <a:lstStyle/>
                    <a:p>
                      <a:r>
                        <a:rPr lang="en-US" dirty="0"/>
                        <a:t>1983</a:t>
                      </a:r>
                    </a:p>
                  </a:txBody>
                  <a:tcPr/>
                </a:tc>
                <a:tc>
                  <a:txBody>
                    <a:bodyPr/>
                    <a:lstStyle/>
                    <a:p>
                      <a:r>
                        <a:rPr lang="en-US" sz="1800" b="0" i="0" kern="1200" dirty="0">
                          <a:solidFill>
                            <a:schemeClr val="dk1"/>
                          </a:solidFill>
                          <a:effectLst/>
                          <a:latin typeface="+mn-lt"/>
                          <a:ea typeface="+mn-ea"/>
                          <a:cs typeface="+mn-cs"/>
                        </a:rPr>
                        <a:t>Ken Thompson</a:t>
                      </a:r>
                    </a:p>
                    <a:p>
                      <a:r>
                        <a:rPr lang="en-US" dirty="0"/>
                        <a:t>Dennis M. Ritchie</a:t>
                      </a:r>
                    </a:p>
                  </a:txBody>
                  <a:tcPr/>
                </a:tc>
                <a:tc>
                  <a:txBody>
                    <a:bodyPr/>
                    <a:lstStyle/>
                    <a:p>
                      <a:r>
                        <a:rPr lang="en-US" altLang="zh-CN" dirty="0" err="1"/>
                        <a:t>UNⅨ</a:t>
                      </a:r>
                      <a:r>
                        <a:rPr lang="zh-CN" altLang="en-US" dirty="0"/>
                        <a:t>操作系统和</a:t>
                      </a:r>
                      <a:r>
                        <a:rPr lang="en-US" altLang="zh-CN" dirty="0"/>
                        <a:t>C</a:t>
                      </a:r>
                      <a:r>
                        <a:rPr lang="zh-CN" altLang="en-US" dirty="0"/>
                        <a:t>语言</a:t>
                      </a:r>
                      <a:endParaRPr lang="en-US" dirty="0"/>
                    </a:p>
                  </a:txBody>
                  <a:tcPr/>
                </a:tc>
                <a:extLst>
                  <a:ext uri="{0D108BD9-81ED-4DB2-BD59-A6C34878D82A}">
                    <a16:rowId xmlns:a16="http://schemas.microsoft.com/office/drawing/2014/main" val="644018965"/>
                  </a:ext>
                </a:extLst>
              </a:tr>
              <a:tr h="370840">
                <a:tc>
                  <a:txBody>
                    <a:bodyPr/>
                    <a:lstStyle/>
                    <a:p>
                      <a:r>
                        <a:rPr lang="en-US" dirty="0"/>
                        <a:t>1984</a:t>
                      </a:r>
                    </a:p>
                  </a:txBody>
                  <a:tcPr/>
                </a:tc>
                <a:tc>
                  <a:txBody>
                    <a:bodyPr/>
                    <a:lstStyle/>
                    <a:p>
                      <a:r>
                        <a:rPr lang="en-US" altLang="zh-CN" dirty="0" err="1"/>
                        <a:t>Niklaus</a:t>
                      </a:r>
                      <a:r>
                        <a:rPr lang="en-US" altLang="zh-CN" dirty="0"/>
                        <a:t> Wirth</a:t>
                      </a:r>
                    </a:p>
                  </a:txBody>
                  <a:tcPr/>
                </a:tc>
                <a:tc>
                  <a:txBody>
                    <a:bodyPr/>
                    <a:lstStyle/>
                    <a:p>
                      <a:r>
                        <a:rPr lang="zh-CN" altLang="en-US" dirty="0"/>
                        <a:t>程序设计语言设计、程序设计</a:t>
                      </a:r>
                      <a:endParaRPr lang="en-US" dirty="0"/>
                    </a:p>
                  </a:txBody>
                  <a:tcPr/>
                </a:tc>
                <a:tc>
                  <a:txBody>
                    <a:bodyPr/>
                    <a:lstStyle/>
                    <a:p>
                      <a:r>
                        <a:rPr lang="en-US" dirty="0"/>
                        <a:t>2001</a:t>
                      </a:r>
                    </a:p>
                  </a:txBody>
                  <a:tcPr/>
                </a:tc>
                <a:tc>
                  <a:txBody>
                    <a:bodyPr/>
                    <a:lstStyle/>
                    <a:p>
                      <a:pPr algn="l" fontAlgn="ctr" latinLnBrk="1"/>
                      <a:r>
                        <a:rPr lang="en-US" sz="1800" b="0" i="0" kern="1200" dirty="0">
                          <a:solidFill>
                            <a:schemeClr val="dk1"/>
                          </a:solidFill>
                          <a:effectLst/>
                          <a:latin typeface="+mn-lt"/>
                          <a:ea typeface="+mn-ea"/>
                          <a:cs typeface="+mn-cs"/>
                        </a:rPr>
                        <a:t>Ole-Johan Dahl</a:t>
                      </a:r>
                    </a:p>
                    <a:p>
                      <a:pPr marL="0" marR="0" indent="0" algn="l" defTabSz="914400" rtl="0" eaLnBrk="1" fontAlgn="ctr" latinLnBrk="1"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Kristen </a:t>
                      </a:r>
                      <a:r>
                        <a:rPr lang="en-US" sz="1800" kern="1200" dirty="0" err="1">
                          <a:solidFill>
                            <a:schemeClr val="tx1"/>
                          </a:solidFill>
                          <a:effectLst/>
                          <a:latin typeface="+mn-lt"/>
                          <a:ea typeface="+mn-ea"/>
                          <a:cs typeface="+mn-cs"/>
                        </a:rPr>
                        <a:t>Nygaard</a:t>
                      </a:r>
                      <a:endParaRPr lang="en-US" sz="1800" kern="1200" dirty="0">
                        <a:solidFill>
                          <a:schemeClr val="tx1"/>
                        </a:solidFill>
                        <a:effectLst/>
                        <a:latin typeface="+mn-lt"/>
                        <a:ea typeface="+mn-ea"/>
                        <a:cs typeface="+mn-cs"/>
                      </a:endParaRPr>
                    </a:p>
                  </a:txBody>
                  <a:tcPr marL="63500" marR="63500" marT="12700" marB="12700" anchor="ctr"/>
                </a:tc>
                <a:tc>
                  <a:txBody>
                    <a:bodyPr/>
                    <a:lstStyle/>
                    <a:p>
                      <a:r>
                        <a:rPr lang="zh-CN" altLang="en-US" dirty="0"/>
                        <a:t>面向对象编程</a:t>
                      </a:r>
                      <a:endParaRPr lang="en-US" dirty="0"/>
                    </a:p>
                  </a:txBody>
                  <a:tcPr/>
                </a:tc>
                <a:extLst>
                  <a:ext uri="{0D108BD9-81ED-4DB2-BD59-A6C34878D82A}">
                    <a16:rowId xmlns:a16="http://schemas.microsoft.com/office/drawing/2014/main" val="497723644"/>
                  </a:ext>
                </a:extLst>
              </a:tr>
              <a:tr h="370840">
                <a:tc>
                  <a:txBody>
                    <a:bodyPr/>
                    <a:lstStyle/>
                    <a:p>
                      <a:r>
                        <a:rPr lang="en-US" dirty="0"/>
                        <a:t>2003</a:t>
                      </a:r>
                    </a:p>
                  </a:txBody>
                  <a:tcPr/>
                </a:tc>
                <a:tc>
                  <a:txBody>
                    <a:bodyPr/>
                    <a:lstStyle/>
                    <a:p>
                      <a:r>
                        <a:rPr lang="en-US" dirty="0"/>
                        <a:t>Alan Kay</a:t>
                      </a:r>
                    </a:p>
                  </a:txBody>
                  <a:tcPr/>
                </a:tc>
                <a:tc>
                  <a:txBody>
                    <a:bodyPr/>
                    <a:lstStyle/>
                    <a:p>
                      <a:r>
                        <a:rPr lang="zh-CN" altLang="en-US" dirty="0"/>
                        <a:t>面向对象编程</a:t>
                      </a:r>
                    </a:p>
                  </a:txBody>
                  <a:tcPr/>
                </a:tc>
                <a:tc>
                  <a:txBody>
                    <a:bodyPr/>
                    <a:lstStyle/>
                    <a:p>
                      <a:r>
                        <a:rPr lang="en-US" dirty="0"/>
                        <a:t>2008</a:t>
                      </a:r>
                    </a:p>
                  </a:txBody>
                  <a:tcPr/>
                </a:tc>
                <a:tc>
                  <a:txBody>
                    <a:bodyPr/>
                    <a:lstStyle/>
                    <a:p>
                      <a:r>
                        <a:rPr lang="en-US" b="1" dirty="0">
                          <a:solidFill>
                            <a:srgbClr val="FF0000"/>
                          </a:solidFill>
                        </a:rPr>
                        <a:t>Barbara </a:t>
                      </a:r>
                      <a:r>
                        <a:rPr lang="en-US" b="1" dirty="0" err="1">
                          <a:solidFill>
                            <a:srgbClr val="FF0000"/>
                          </a:solidFill>
                        </a:rPr>
                        <a:t>Liskov</a:t>
                      </a:r>
                      <a:endParaRPr lang="en-US" b="1" dirty="0">
                        <a:solidFill>
                          <a:srgbClr val="FF0000"/>
                        </a:solidFill>
                      </a:endParaRPr>
                    </a:p>
                  </a:txBody>
                  <a:tcPr/>
                </a:tc>
                <a:tc>
                  <a:txBody>
                    <a:bodyPr/>
                    <a:lstStyle/>
                    <a:p>
                      <a:r>
                        <a:rPr lang="zh-CN" altLang="en-US" sz="1800" b="0" i="0" kern="1200" dirty="0">
                          <a:solidFill>
                            <a:schemeClr val="dk1"/>
                          </a:solidFill>
                          <a:effectLst/>
                          <a:latin typeface="+mn-lt"/>
                          <a:ea typeface="+mn-ea"/>
                          <a:cs typeface="+mn-cs"/>
                        </a:rPr>
                        <a:t>编程语言和系统设计的实践与理论</a:t>
                      </a:r>
                      <a:endParaRPr lang="en-US" dirty="0"/>
                    </a:p>
                  </a:txBody>
                  <a:tcPr/>
                </a:tc>
                <a:extLst>
                  <a:ext uri="{0D108BD9-81ED-4DB2-BD59-A6C34878D82A}">
                    <a16:rowId xmlns:a16="http://schemas.microsoft.com/office/drawing/2014/main" val="3028638326"/>
                  </a:ext>
                </a:extLst>
              </a:tr>
              <a:tr h="370840">
                <a:tc>
                  <a:txBody>
                    <a:bodyPr/>
                    <a:lstStyle/>
                    <a:p>
                      <a:r>
                        <a:rPr lang="en-US" dirty="0"/>
                        <a:t>2021</a:t>
                      </a:r>
                    </a:p>
                  </a:txBody>
                  <a:tcPr/>
                </a:tc>
                <a:tc>
                  <a:txBody>
                    <a:bodyPr/>
                    <a:lstStyle/>
                    <a:p>
                      <a:r>
                        <a:rPr lang="en-US" b="1" dirty="0">
                          <a:solidFill>
                            <a:srgbClr val="FF0000"/>
                          </a:solidFill>
                        </a:rPr>
                        <a:t>Jack J. </a:t>
                      </a:r>
                      <a:r>
                        <a:rPr lang="en-US" b="1" dirty="0" err="1">
                          <a:solidFill>
                            <a:srgbClr val="FF0000"/>
                          </a:solidFill>
                        </a:rPr>
                        <a:t>Dongarra</a:t>
                      </a:r>
                      <a:endParaRPr lang="en-US" b="1" dirty="0">
                        <a:solidFill>
                          <a:srgbClr val="FF0000"/>
                        </a:solidFill>
                      </a:endParaRPr>
                    </a:p>
                  </a:txBody>
                  <a:tcPr/>
                </a:tc>
                <a:tc gridSpan="4">
                  <a:txBody>
                    <a:bodyPr/>
                    <a:lstStyle/>
                    <a:p>
                      <a:r>
                        <a:rPr lang="zh-CN" altLang="en-US" dirty="0"/>
                        <a:t>通过对线性代数运算的高效数值算法、并行计算编程机制和性能评估工具的贡献，引领了高性能计算的世界。</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2289903"/>
                  </a:ext>
                </a:extLst>
              </a:tr>
            </a:tbl>
          </a:graphicData>
        </a:graphic>
      </p:graphicFrame>
    </p:spTree>
    <p:extLst>
      <p:ext uri="{BB962C8B-B14F-4D97-AF65-F5344CB8AC3E}">
        <p14:creationId xmlns:p14="http://schemas.microsoft.com/office/powerpoint/2010/main" val="2316523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2C02528-5504-4B8D-B181-F7B468E14D52}"/>
              </a:ext>
            </a:extLst>
          </p:cNvPr>
          <p:cNvSpPr>
            <a:spLocks noGrp="1"/>
          </p:cNvSpPr>
          <p:nvPr>
            <p:ph type="title"/>
          </p:nvPr>
        </p:nvSpPr>
        <p:spPr/>
        <p:txBody>
          <a:bodyPr/>
          <a:lstStyle/>
          <a:p>
            <a:r>
              <a:rPr lang="zh-CN" altLang="en-US" dirty="0"/>
              <a:t>智能时代的开启</a:t>
            </a:r>
            <a:endParaRPr lang="en-US" dirty="0"/>
          </a:p>
        </p:txBody>
      </p:sp>
      <p:graphicFrame>
        <p:nvGraphicFramePr>
          <p:cNvPr id="10" name="Diagram 7">
            <a:extLst>
              <a:ext uri="{FF2B5EF4-FFF2-40B4-BE49-F238E27FC236}">
                <a16:creationId xmlns:a16="http://schemas.microsoft.com/office/drawing/2014/main" id="{9C7A2238-0F9B-4C41-B3F3-E4A8747C20AD}"/>
              </a:ext>
            </a:extLst>
          </p:cNvPr>
          <p:cNvGraphicFramePr/>
          <p:nvPr>
            <p:extLst>
              <p:ext uri="{D42A27DB-BD31-4B8C-83A1-F6EECF244321}">
                <p14:modId xmlns:p14="http://schemas.microsoft.com/office/powerpoint/2010/main" val="1893537766"/>
              </p:ext>
            </p:extLst>
          </p:nvPr>
        </p:nvGraphicFramePr>
        <p:xfrm>
          <a:off x="4295943" y="2305136"/>
          <a:ext cx="4610854" cy="325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5">
            <a:extLst>
              <a:ext uri="{FF2B5EF4-FFF2-40B4-BE49-F238E27FC236}">
                <a16:creationId xmlns:a16="http://schemas.microsoft.com/office/drawing/2014/main" id="{46F2F31F-F8F8-4E20-B6B7-B6898E3629C2}"/>
              </a:ext>
            </a:extLst>
          </p:cNvPr>
          <p:cNvPicPr>
            <a:picLocks noChangeAspect="1"/>
          </p:cNvPicPr>
          <p:nvPr/>
        </p:nvPicPr>
        <p:blipFill>
          <a:blip r:embed="rId7"/>
          <a:stretch>
            <a:fillRect/>
          </a:stretch>
        </p:blipFill>
        <p:spPr>
          <a:xfrm>
            <a:off x="8018290" y="2026004"/>
            <a:ext cx="3444441" cy="1946790"/>
          </a:xfrm>
          <a:prstGeom prst="rect">
            <a:avLst/>
          </a:prstGeom>
        </p:spPr>
      </p:pic>
      <p:sp>
        <p:nvSpPr>
          <p:cNvPr id="12" name="TextBox 11">
            <a:extLst>
              <a:ext uri="{FF2B5EF4-FFF2-40B4-BE49-F238E27FC236}">
                <a16:creationId xmlns:a16="http://schemas.microsoft.com/office/drawing/2014/main" id="{518C75C3-7687-4BBE-87BA-10D0C7486B61}"/>
              </a:ext>
            </a:extLst>
          </p:cNvPr>
          <p:cNvSpPr txBox="1"/>
          <p:nvPr/>
        </p:nvSpPr>
        <p:spPr>
          <a:xfrm>
            <a:off x="2024680" y="2725208"/>
            <a:ext cx="3093155" cy="707886"/>
          </a:xfrm>
          <a:prstGeom prst="rect">
            <a:avLst/>
          </a:prstGeom>
          <a:noFill/>
        </p:spPr>
        <p:txBody>
          <a:bodyPr wrap="square" rtlCol="0">
            <a:spAutoFit/>
          </a:bodyPr>
          <a:lstStyle/>
          <a:p>
            <a:pPr algn="ctr"/>
            <a:r>
              <a:rPr lang="zh-CN" altLang="en-US" sz="2000" b="1" dirty="0">
                <a:solidFill>
                  <a:srgbClr val="034DA1"/>
                </a:solidFill>
                <a:latin typeface="+mn-ea"/>
              </a:rPr>
              <a:t>数字经济、数字孪生助推全社会数据的爆炸式增长</a:t>
            </a:r>
          </a:p>
        </p:txBody>
      </p:sp>
      <p:sp>
        <p:nvSpPr>
          <p:cNvPr id="13" name="TextBox 13">
            <a:extLst>
              <a:ext uri="{FF2B5EF4-FFF2-40B4-BE49-F238E27FC236}">
                <a16:creationId xmlns:a16="http://schemas.microsoft.com/office/drawing/2014/main" id="{98390F23-FB2F-4309-BF69-0E0B4B30C42E}"/>
              </a:ext>
            </a:extLst>
          </p:cNvPr>
          <p:cNvSpPr txBox="1"/>
          <p:nvPr/>
        </p:nvSpPr>
        <p:spPr>
          <a:xfrm>
            <a:off x="8145395" y="4050260"/>
            <a:ext cx="3190230" cy="1015663"/>
          </a:xfrm>
          <a:prstGeom prst="rect">
            <a:avLst/>
          </a:prstGeom>
          <a:noFill/>
        </p:spPr>
        <p:txBody>
          <a:bodyPr wrap="square" rtlCol="0">
            <a:spAutoFit/>
          </a:bodyPr>
          <a:lstStyle/>
          <a:p>
            <a:pPr algn="ctr"/>
            <a:r>
              <a:rPr lang="zh-CN" altLang="en-US" sz="2000" b="1" dirty="0">
                <a:solidFill>
                  <a:srgbClr val="034DA1"/>
                </a:solidFill>
              </a:rPr>
              <a:t>新版摩尔定律：</a:t>
            </a:r>
            <a:endParaRPr lang="en-US" altLang="zh-CN" sz="2000" b="1" dirty="0">
              <a:solidFill>
                <a:srgbClr val="034DA1"/>
              </a:solidFill>
            </a:endParaRPr>
          </a:p>
          <a:p>
            <a:pPr algn="ctr"/>
            <a:r>
              <a:rPr lang="zh-CN" altLang="en-US" sz="2000" b="1" dirty="0">
                <a:solidFill>
                  <a:srgbClr val="034DA1"/>
                </a:solidFill>
              </a:rPr>
              <a:t>宇宙中的智能数量每</a:t>
            </a:r>
            <a:r>
              <a:rPr lang="en-US" altLang="zh-CN" sz="2000" b="1" dirty="0">
                <a:solidFill>
                  <a:srgbClr val="034DA1"/>
                </a:solidFill>
              </a:rPr>
              <a:t>18</a:t>
            </a:r>
            <a:r>
              <a:rPr lang="zh-CN" altLang="en-US" sz="2000" b="1" dirty="0">
                <a:solidFill>
                  <a:srgbClr val="034DA1"/>
                </a:solidFill>
              </a:rPr>
              <a:t>个月就会翻一倍</a:t>
            </a:r>
            <a:endParaRPr lang="en-CN" sz="2000" b="1" dirty="0">
              <a:solidFill>
                <a:srgbClr val="034DA1"/>
              </a:solidFill>
            </a:endParaRPr>
          </a:p>
        </p:txBody>
      </p:sp>
      <p:graphicFrame>
        <p:nvGraphicFramePr>
          <p:cNvPr id="14" name="图表 13">
            <a:extLst>
              <a:ext uri="{FF2B5EF4-FFF2-40B4-BE49-F238E27FC236}">
                <a16:creationId xmlns:a16="http://schemas.microsoft.com/office/drawing/2014/main" id="{70F7B57F-8978-4595-9553-991546FDDCCD}"/>
              </a:ext>
            </a:extLst>
          </p:cNvPr>
          <p:cNvGraphicFramePr/>
          <p:nvPr>
            <p:extLst>
              <p:ext uri="{D42A27DB-BD31-4B8C-83A1-F6EECF244321}">
                <p14:modId xmlns:p14="http://schemas.microsoft.com/office/powerpoint/2010/main" val="681796502"/>
              </p:ext>
            </p:extLst>
          </p:nvPr>
        </p:nvGraphicFramePr>
        <p:xfrm>
          <a:off x="2024680" y="900854"/>
          <a:ext cx="3252079" cy="1785573"/>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1">
            <a:extLst>
              <a:ext uri="{FF2B5EF4-FFF2-40B4-BE49-F238E27FC236}">
                <a16:creationId xmlns:a16="http://schemas.microsoft.com/office/drawing/2014/main" id="{34486944-AD96-469D-9AC1-CBA9ECBA40A7}"/>
              </a:ext>
            </a:extLst>
          </p:cNvPr>
          <p:cNvSpPr txBox="1"/>
          <p:nvPr/>
        </p:nvSpPr>
        <p:spPr>
          <a:xfrm>
            <a:off x="940050" y="6074480"/>
            <a:ext cx="3539838" cy="707886"/>
          </a:xfrm>
          <a:prstGeom prst="rect">
            <a:avLst/>
          </a:prstGeom>
          <a:noFill/>
        </p:spPr>
        <p:txBody>
          <a:bodyPr wrap="square" rtlCol="0">
            <a:spAutoFit/>
          </a:bodyPr>
          <a:lstStyle/>
          <a:p>
            <a:pPr algn="ctr"/>
            <a:r>
              <a:rPr lang="zh-CN" altLang="en-US" sz="2000" b="1" dirty="0">
                <a:solidFill>
                  <a:srgbClr val="034DA1"/>
                </a:solidFill>
              </a:rPr>
              <a:t>过去十年，</a:t>
            </a:r>
            <a:r>
              <a:rPr lang="en-US" altLang="zh-CN" sz="2000" b="1" dirty="0">
                <a:solidFill>
                  <a:srgbClr val="034DA1"/>
                </a:solidFill>
              </a:rPr>
              <a:t>AI</a:t>
            </a:r>
            <a:r>
              <a:rPr lang="zh-CN" altLang="en-US" sz="2000" b="1" dirty="0">
                <a:solidFill>
                  <a:srgbClr val="034DA1"/>
                </a:solidFill>
              </a:rPr>
              <a:t>训练算力需求增长了</a:t>
            </a:r>
            <a:r>
              <a:rPr lang="en-US" altLang="zh-CN" sz="2000" b="1" dirty="0">
                <a:solidFill>
                  <a:srgbClr val="034DA1"/>
                </a:solidFill>
              </a:rPr>
              <a:t>30</a:t>
            </a:r>
            <a:r>
              <a:rPr lang="zh-CN" altLang="en-US" sz="2000" b="1" dirty="0">
                <a:solidFill>
                  <a:srgbClr val="034DA1"/>
                </a:solidFill>
              </a:rPr>
              <a:t>万倍，</a:t>
            </a:r>
            <a:r>
              <a:rPr lang="en-US" altLang="zh-CN" sz="2000" b="1" dirty="0">
                <a:solidFill>
                  <a:srgbClr val="034DA1"/>
                </a:solidFill>
              </a:rPr>
              <a:t>3.4</a:t>
            </a:r>
            <a:r>
              <a:rPr lang="zh-CN" altLang="en-US" sz="2000" b="1" dirty="0">
                <a:solidFill>
                  <a:srgbClr val="034DA1"/>
                </a:solidFill>
              </a:rPr>
              <a:t>个月翻一倍</a:t>
            </a:r>
          </a:p>
        </p:txBody>
      </p:sp>
      <p:pic>
        <p:nvPicPr>
          <p:cNvPr id="16" name="Picture 2" descr="Image">
            <a:extLst>
              <a:ext uri="{FF2B5EF4-FFF2-40B4-BE49-F238E27FC236}">
                <a16:creationId xmlns:a16="http://schemas.microsoft.com/office/drawing/2014/main" id="{7C6BDEA6-4A19-45F7-8A19-74898542866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353" b="4712"/>
          <a:stretch/>
        </p:blipFill>
        <p:spPr bwMode="auto">
          <a:xfrm>
            <a:off x="211119" y="3559171"/>
            <a:ext cx="4878075" cy="248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890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E09A18-F753-49BF-B6C5-7C2D634F059A}"/>
              </a:ext>
            </a:extLst>
          </p:cNvPr>
          <p:cNvSpPr>
            <a:spLocks noGrp="1"/>
          </p:cNvSpPr>
          <p:nvPr>
            <p:ph idx="1"/>
          </p:nvPr>
        </p:nvSpPr>
        <p:spPr>
          <a:xfrm>
            <a:off x="838200" y="5491163"/>
            <a:ext cx="10515600" cy="685800"/>
          </a:xfrm>
        </p:spPr>
        <p:txBody>
          <a:bodyPr/>
          <a:lstStyle/>
          <a:p>
            <a:r>
              <a:rPr lang="en-US" dirty="0"/>
              <a:t> </a:t>
            </a:r>
            <a:r>
              <a:rPr lang="zh-CN" altLang="en-US" dirty="0"/>
              <a:t>领域专用芯片的使用助推了人工智能的发展</a:t>
            </a:r>
            <a:endParaRPr lang="en-US" dirty="0"/>
          </a:p>
        </p:txBody>
      </p:sp>
      <p:sp>
        <p:nvSpPr>
          <p:cNvPr id="3" name="标题 2">
            <a:extLst>
              <a:ext uri="{FF2B5EF4-FFF2-40B4-BE49-F238E27FC236}">
                <a16:creationId xmlns:a16="http://schemas.microsoft.com/office/drawing/2014/main" id="{B386D166-16C1-4912-AC85-40DFA3F55028}"/>
              </a:ext>
            </a:extLst>
          </p:cNvPr>
          <p:cNvSpPr>
            <a:spLocks noGrp="1"/>
          </p:cNvSpPr>
          <p:nvPr>
            <p:ph type="title"/>
          </p:nvPr>
        </p:nvSpPr>
        <p:spPr/>
        <p:txBody>
          <a:bodyPr/>
          <a:lstStyle/>
          <a:p>
            <a:r>
              <a:rPr lang="zh-CN" altLang="en-US" dirty="0"/>
              <a:t>体系结构的黄金时代</a:t>
            </a:r>
            <a:endParaRPr lang="en-US" dirty="0"/>
          </a:p>
        </p:txBody>
      </p:sp>
      <p:pic>
        <p:nvPicPr>
          <p:cNvPr id="5" name="图片 4">
            <a:extLst>
              <a:ext uri="{FF2B5EF4-FFF2-40B4-BE49-F238E27FC236}">
                <a16:creationId xmlns:a16="http://schemas.microsoft.com/office/drawing/2014/main" id="{DCB4D6D6-3A43-4449-88BB-182A5B57095B}"/>
              </a:ext>
            </a:extLst>
          </p:cNvPr>
          <p:cNvPicPr>
            <a:picLocks noChangeAspect="1"/>
          </p:cNvPicPr>
          <p:nvPr/>
        </p:nvPicPr>
        <p:blipFill>
          <a:blip r:embed="rId2"/>
          <a:stretch>
            <a:fillRect/>
          </a:stretch>
        </p:blipFill>
        <p:spPr>
          <a:xfrm>
            <a:off x="838201" y="1334366"/>
            <a:ext cx="5198380" cy="3132000"/>
          </a:xfrm>
          <a:prstGeom prst="rect">
            <a:avLst/>
          </a:prstGeom>
        </p:spPr>
      </p:pic>
      <p:sp>
        <p:nvSpPr>
          <p:cNvPr id="6" name="文本框 5">
            <a:extLst>
              <a:ext uri="{FF2B5EF4-FFF2-40B4-BE49-F238E27FC236}">
                <a16:creationId xmlns:a16="http://schemas.microsoft.com/office/drawing/2014/main" id="{EC7ADC3C-B437-44D1-84D2-BECBF671EFC9}"/>
              </a:ext>
            </a:extLst>
          </p:cNvPr>
          <p:cNvSpPr txBox="1"/>
          <p:nvPr/>
        </p:nvSpPr>
        <p:spPr>
          <a:xfrm>
            <a:off x="316171" y="4768573"/>
            <a:ext cx="5704062" cy="338554"/>
          </a:xfrm>
          <a:prstGeom prst="rect">
            <a:avLst/>
          </a:prstGeom>
          <a:noFill/>
        </p:spPr>
        <p:txBody>
          <a:bodyPr wrap="none" rtlCol="0">
            <a:spAutoFit/>
          </a:bodyPr>
          <a:lstStyle/>
          <a:p>
            <a:r>
              <a:rPr lang="en-US" altLang="zh-CN" sz="1600" dirty="0"/>
              <a:t>Turing Lecture, Hennessy, Patterson; June 2018 / CACM Feb 2019</a:t>
            </a:r>
            <a:endParaRPr lang="en-US" sz="1600" dirty="0"/>
          </a:p>
        </p:txBody>
      </p:sp>
      <p:pic>
        <p:nvPicPr>
          <p:cNvPr id="1026" name="Picture 2" descr="GPUs: The Key to Cognitive Computing - RTInsights">
            <a:extLst>
              <a:ext uri="{FF2B5EF4-FFF2-40B4-BE49-F238E27FC236}">
                <a16:creationId xmlns:a16="http://schemas.microsoft.com/office/drawing/2014/main" id="{F598BC1A-4846-4A37-8697-C6DCF2984B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69" b="6372"/>
          <a:stretch/>
        </p:blipFill>
        <p:spPr bwMode="auto">
          <a:xfrm>
            <a:off x="6267448" y="1323429"/>
            <a:ext cx="5746573" cy="3132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5EEBC3F-87D1-4E39-AA33-75AC29BFC768}"/>
              </a:ext>
            </a:extLst>
          </p:cNvPr>
          <p:cNvSpPr txBox="1"/>
          <p:nvPr/>
        </p:nvSpPr>
        <p:spPr>
          <a:xfrm>
            <a:off x="6703753" y="4768573"/>
            <a:ext cx="6096000" cy="338554"/>
          </a:xfrm>
          <a:prstGeom prst="rect">
            <a:avLst/>
          </a:prstGeom>
          <a:noFill/>
        </p:spPr>
        <p:txBody>
          <a:bodyPr wrap="square">
            <a:spAutoFit/>
          </a:bodyPr>
          <a:lstStyle/>
          <a:p>
            <a:r>
              <a:rPr lang="en-US" sz="1600" dirty="0"/>
              <a:t>https://www.rtinsights.com/gpus-the-key-to-cognitive-computing/</a:t>
            </a:r>
          </a:p>
        </p:txBody>
      </p:sp>
    </p:spTree>
    <p:extLst>
      <p:ext uri="{BB962C8B-B14F-4D97-AF65-F5344CB8AC3E}">
        <p14:creationId xmlns:p14="http://schemas.microsoft.com/office/powerpoint/2010/main" val="931844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dirty="0"/>
              <a:t>A New Golden Age for Computer Architecture</a:t>
            </a:r>
          </a:p>
          <a:p>
            <a:pPr lvl="1"/>
            <a:r>
              <a:rPr lang="en-US" dirty="0"/>
              <a:t>By John L. Hennessy, David A. Patterson</a:t>
            </a:r>
            <a:r>
              <a:rPr lang="zh-CN" altLang="en-US" dirty="0"/>
              <a:t>；</a:t>
            </a:r>
            <a:r>
              <a:rPr lang="en-US" dirty="0"/>
              <a:t>Communications of the ACM</a:t>
            </a:r>
          </a:p>
          <a:p>
            <a:r>
              <a:rPr lang="zh-CN" altLang="en-US" dirty="0"/>
              <a:t>新硬件推陈出新的时代</a:t>
            </a:r>
            <a:endParaRPr lang="en-US" altLang="zh-CN" dirty="0"/>
          </a:p>
          <a:p>
            <a:pPr lvl="1"/>
            <a:r>
              <a:rPr lang="en-US" altLang="zh-CN" dirty="0"/>
              <a:t>GPU</a:t>
            </a:r>
            <a:r>
              <a:rPr lang="zh-CN" altLang="en-US" dirty="0"/>
              <a:t>、</a:t>
            </a:r>
            <a:r>
              <a:rPr lang="en-US" altLang="zh-CN" dirty="0"/>
              <a:t>DPU</a:t>
            </a:r>
            <a:r>
              <a:rPr lang="zh-CN" altLang="en-US" dirty="0"/>
              <a:t>、</a:t>
            </a:r>
            <a:r>
              <a:rPr lang="en-US" altLang="zh-CN" dirty="0"/>
              <a:t>TPU</a:t>
            </a:r>
            <a:r>
              <a:rPr lang="zh-CN" altLang="en-US" dirty="0"/>
              <a:t>、</a:t>
            </a:r>
            <a:r>
              <a:rPr lang="en-US" altLang="zh-CN" dirty="0"/>
              <a:t>NPU</a:t>
            </a:r>
            <a:r>
              <a:rPr lang="zh-CN" altLang="en-US" dirty="0"/>
              <a:t>、</a:t>
            </a:r>
            <a:r>
              <a:rPr lang="en-US" altLang="zh-CN" dirty="0" err="1"/>
              <a:t>xPU</a:t>
            </a:r>
            <a:endParaRPr lang="en-US" altLang="zh-CN" dirty="0"/>
          </a:p>
          <a:p>
            <a:pPr lvl="1"/>
            <a:r>
              <a:rPr lang="zh-CN" altLang="en-US" dirty="0"/>
              <a:t>量子计算机</a:t>
            </a:r>
            <a:endParaRPr lang="en-US" altLang="zh-CN" dirty="0"/>
          </a:p>
          <a:p>
            <a:r>
              <a:rPr lang="zh-CN" altLang="en-US" dirty="0"/>
              <a:t>新应用不断涌现的时代</a:t>
            </a:r>
            <a:endParaRPr lang="en-US" altLang="zh-CN" dirty="0"/>
          </a:p>
          <a:p>
            <a:pPr lvl="1"/>
            <a:r>
              <a:rPr lang="en-US" altLang="zh-CN" dirty="0"/>
              <a:t>AI</a:t>
            </a:r>
            <a:r>
              <a:rPr lang="zh-CN" altLang="en-US" dirty="0"/>
              <a:t>计算、科学计算（</a:t>
            </a:r>
            <a:r>
              <a:rPr lang="en-US" altLang="zh-CN" dirty="0" err="1"/>
              <a:t>AlphaFold</a:t>
            </a:r>
            <a:r>
              <a:rPr lang="zh-CN" altLang="en-US" dirty="0"/>
              <a:t>）、量子计算</a:t>
            </a:r>
            <a:endParaRPr lang="en-US" altLang="zh-CN" dirty="0"/>
          </a:p>
          <a:p>
            <a:r>
              <a:rPr lang="zh-CN" altLang="en-US" dirty="0"/>
              <a:t>编译技术的需求日益旺盛</a:t>
            </a:r>
            <a:endParaRPr lang="en-US" altLang="zh-CN" dirty="0"/>
          </a:p>
          <a:p>
            <a:pPr lvl="1"/>
            <a:r>
              <a:rPr lang="zh-CN" altLang="en-US" dirty="0"/>
              <a:t>华为方舟、毕昇编译器、龙芯二进制翻译、</a:t>
            </a:r>
            <a:r>
              <a:rPr lang="en-US" altLang="zh-CN" dirty="0"/>
              <a:t>AI</a:t>
            </a:r>
            <a:r>
              <a:rPr lang="zh-CN" altLang="en-US" dirty="0"/>
              <a:t>编译器（</a:t>
            </a:r>
            <a:r>
              <a:rPr lang="en-US" altLang="zh-CN" dirty="0"/>
              <a:t>XLA</a:t>
            </a:r>
            <a:r>
              <a:rPr lang="zh-CN" altLang="en-US" dirty="0"/>
              <a:t>、</a:t>
            </a:r>
            <a:r>
              <a:rPr lang="en-US" altLang="zh-CN" dirty="0"/>
              <a:t>TVM</a:t>
            </a:r>
            <a:r>
              <a:rPr lang="zh-CN" altLang="en-US" dirty="0"/>
              <a:t>）</a:t>
            </a:r>
            <a:endParaRPr lang="en-US" dirty="0"/>
          </a:p>
        </p:txBody>
      </p:sp>
      <p:sp>
        <p:nvSpPr>
          <p:cNvPr id="3" name="标题 2"/>
          <p:cNvSpPr>
            <a:spLocks noGrp="1"/>
          </p:cNvSpPr>
          <p:nvPr>
            <p:ph type="title"/>
          </p:nvPr>
        </p:nvSpPr>
        <p:spPr/>
        <p:txBody>
          <a:bodyPr/>
          <a:lstStyle/>
          <a:p>
            <a:r>
              <a:rPr lang="zh-CN" altLang="en-US" dirty="0"/>
              <a:t>编译是工业界关注的焦点</a:t>
            </a:r>
            <a:endParaRPr lang="en-US" dirty="0"/>
          </a:p>
        </p:txBody>
      </p:sp>
      <p:pic>
        <p:nvPicPr>
          <p:cNvPr id="2050" name="Picture 2"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2553" y="2085969"/>
            <a:ext cx="2946003" cy="268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43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98BA93-54E9-4B14-9423-42388C6A27B8}"/>
              </a:ext>
            </a:extLst>
          </p:cNvPr>
          <p:cNvSpPr>
            <a:spLocks noGrp="1"/>
          </p:cNvSpPr>
          <p:nvPr>
            <p:ph idx="1"/>
          </p:nvPr>
        </p:nvSpPr>
        <p:spPr/>
        <p:txBody>
          <a:bodyPr>
            <a:normAutofit/>
          </a:bodyPr>
          <a:lstStyle/>
          <a:p>
            <a:r>
              <a:rPr lang="en-US" dirty="0"/>
              <a:t> </a:t>
            </a:r>
            <a:r>
              <a:rPr lang="zh-CN" altLang="en-US" dirty="0"/>
              <a:t>软件为中心</a:t>
            </a:r>
            <a:endParaRPr lang="en-US" altLang="zh-CN" dirty="0"/>
          </a:p>
          <a:p>
            <a:pPr lvl="1"/>
            <a:r>
              <a:rPr lang="zh-CN" altLang="en-US" dirty="0"/>
              <a:t>现代编程语言很多是</a:t>
            </a:r>
            <a:r>
              <a:rPr lang="en-US" altLang="zh-CN" dirty="0"/>
              <a:t>script</a:t>
            </a:r>
            <a:r>
              <a:rPr lang="zh-CN" altLang="en-US" dirty="0"/>
              <a:t>语言</a:t>
            </a:r>
            <a:r>
              <a:rPr lang="en-US" altLang="zh-CN" dirty="0"/>
              <a:t>-&gt; </a:t>
            </a:r>
            <a:r>
              <a:rPr lang="zh-CN" altLang="en-US" dirty="0"/>
              <a:t>需要解析、动态类型、代码复用</a:t>
            </a:r>
            <a:endParaRPr lang="en-US" altLang="zh-CN" dirty="0"/>
          </a:p>
          <a:p>
            <a:pPr lvl="1"/>
            <a:r>
              <a:rPr lang="zh-CN" altLang="en-US" dirty="0"/>
              <a:t>编程高效但是执行不见得高效：</a:t>
            </a:r>
            <a:r>
              <a:rPr lang="en-US" altLang="zh-CN" dirty="0"/>
              <a:t>Python vs. C</a:t>
            </a:r>
          </a:p>
          <a:p>
            <a:r>
              <a:rPr lang="zh-CN" altLang="en-US" dirty="0"/>
              <a:t>硬件为中心</a:t>
            </a:r>
            <a:endParaRPr lang="en-US" altLang="zh-CN" dirty="0"/>
          </a:p>
          <a:p>
            <a:pPr lvl="1"/>
            <a:r>
              <a:rPr lang="zh-CN" altLang="en-US" dirty="0"/>
              <a:t>唯一可行的路径是领域专用架构</a:t>
            </a:r>
            <a:endParaRPr lang="en-US" altLang="zh-CN" dirty="0"/>
          </a:p>
          <a:p>
            <a:pPr lvl="1"/>
            <a:r>
              <a:rPr lang="zh-CN" altLang="en-US" dirty="0"/>
              <a:t>一颗芯片只做一部分事情，但是性能很好</a:t>
            </a:r>
            <a:endParaRPr lang="en-US" altLang="zh-CN" dirty="0"/>
          </a:p>
          <a:p>
            <a:r>
              <a:rPr lang="zh-CN" altLang="en-US" dirty="0"/>
              <a:t>软硬协同的设计思路</a:t>
            </a:r>
            <a:endParaRPr lang="en-US" altLang="zh-CN" dirty="0"/>
          </a:p>
          <a:p>
            <a:pPr lvl="1"/>
            <a:r>
              <a:rPr lang="zh-CN" altLang="en-US" dirty="0"/>
              <a:t>专用领域语言</a:t>
            </a:r>
            <a:r>
              <a:rPr lang="en-US" altLang="zh-CN" dirty="0"/>
              <a:t>+</a:t>
            </a:r>
            <a:r>
              <a:rPr lang="zh-CN" altLang="en-US" dirty="0"/>
              <a:t>专用领域架构：</a:t>
            </a:r>
            <a:r>
              <a:rPr lang="en-US" altLang="zh-CN" dirty="0"/>
              <a:t>CUDA + GPU</a:t>
            </a:r>
          </a:p>
          <a:p>
            <a:pPr lvl="1"/>
            <a:r>
              <a:rPr lang="zh-CN" altLang="en-US" dirty="0"/>
              <a:t>可以最大化挖掘硬件的并行度</a:t>
            </a:r>
            <a:r>
              <a:rPr lang="en-US" altLang="zh-CN" dirty="0"/>
              <a:t> </a:t>
            </a:r>
          </a:p>
          <a:p>
            <a:endParaRPr lang="en-US" altLang="zh-CN" dirty="0"/>
          </a:p>
          <a:p>
            <a:pPr lvl="1"/>
            <a:endParaRPr lang="en-US" dirty="0"/>
          </a:p>
        </p:txBody>
      </p:sp>
      <p:sp>
        <p:nvSpPr>
          <p:cNvPr id="3" name="标题 2">
            <a:extLst>
              <a:ext uri="{FF2B5EF4-FFF2-40B4-BE49-F238E27FC236}">
                <a16:creationId xmlns:a16="http://schemas.microsoft.com/office/drawing/2014/main" id="{97240FD2-9F12-424F-9415-241F51A706D0}"/>
              </a:ext>
            </a:extLst>
          </p:cNvPr>
          <p:cNvSpPr>
            <a:spLocks noGrp="1"/>
          </p:cNvSpPr>
          <p:nvPr>
            <p:ph type="title"/>
          </p:nvPr>
        </p:nvSpPr>
        <p:spPr/>
        <p:txBody>
          <a:bodyPr/>
          <a:lstStyle/>
          <a:p>
            <a:r>
              <a:rPr lang="zh-CN" altLang="en-US" dirty="0"/>
              <a:t>体系结构黄金时代的机会</a:t>
            </a:r>
            <a:endParaRPr lang="en-US" dirty="0"/>
          </a:p>
        </p:txBody>
      </p:sp>
    </p:spTree>
    <p:extLst>
      <p:ext uri="{BB962C8B-B14F-4D97-AF65-F5344CB8AC3E}">
        <p14:creationId xmlns:p14="http://schemas.microsoft.com/office/powerpoint/2010/main" val="192396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180134-FD21-486A-9990-6BFD060F510D}"/>
              </a:ext>
            </a:extLst>
          </p:cNvPr>
          <p:cNvSpPr>
            <a:spLocks noGrp="1"/>
          </p:cNvSpPr>
          <p:nvPr>
            <p:ph idx="1"/>
          </p:nvPr>
        </p:nvSpPr>
        <p:spPr/>
        <p:txBody>
          <a:bodyPr/>
          <a:lstStyle/>
          <a:p>
            <a:r>
              <a:rPr lang="zh-CN" altLang="en-US" dirty="0"/>
              <a:t>新一代编译器需要具备以下基础能力</a:t>
            </a:r>
            <a:endParaRPr lang="en-US" altLang="zh-CN" dirty="0"/>
          </a:p>
          <a:p>
            <a:pPr lvl="1"/>
            <a:r>
              <a:rPr lang="zh-CN" altLang="en-US" dirty="0"/>
              <a:t>为异构芯片提供统一的硬件抽象</a:t>
            </a:r>
            <a:endParaRPr lang="en-US" altLang="zh-CN" dirty="0"/>
          </a:p>
          <a:p>
            <a:pPr lvl="1"/>
            <a:r>
              <a:rPr lang="zh-CN" altLang="en-US" dirty="0"/>
              <a:t>支持为异构芯片生成对应的目标代码</a:t>
            </a:r>
            <a:endParaRPr lang="en-US" altLang="zh-CN" dirty="0"/>
          </a:p>
          <a:p>
            <a:pPr lvl="1"/>
            <a:r>
              <a:rPr lang="zh-CN" altLang="en-US" dirty="0"/>
              <a:t>能理解专用领域的语言和编程范式</a:t>
            </a:r>
            <a:endParaRPr lang="en-US" altLang="zh-CN" dirty="0"/>
          </a:p>
          <a:p>
            <a:pPr lvl="1"/>
            <a:r>
              <a:rPr lang="zh-CN" altLang="en-US" dirty="0"/>
              <a:t>编译框架自身的质量、可靠性和性能</a:t>
            </a:r>
            <a:endParaRPr lang="en-US" altLang="zh-CN" dirty="0"/>
          </a:p>
          <a:p>
            <a:pPr lvl="1"/>
            <a:endParaRPr lang="en-US" altLang="zh-CN" dirty="0"/>
          </a:p>
          <a:p>
            <a:pPr lvl="1"/>
            <a:endParaRPr lang="en-US" dirty="0"/>
          </a:p>
        </p:txBody>
      </p:sp>
      <p:sp>
        <p:nvSpPr>
          <p:cNvPr id="3" name="标题 2">
            <a:extLst>
              <a:ext uri="{FF2B5EF4-FFF2-40B4-BE49-F238E27FC236}">
                <a16:creationId xmlns:a16="http://schemas.microsoft.com/office/drawing/2014/main" id="{40176662-0A4B-44F3-AAA2-C6897ECB497D}"/>
              </a:ext>
            </a:extLst>
          </p:cNvPr>
          <p:cNvSpPr>
            <a:spLocks noGrp="1"/>
          </p:cNvSpPr>
          <p:nvPr>
            <p:ph type="title"/>
          </p:nvPr>
        </p:nvSpPr>
        <p:spPr/>
        <p:txBody>
          <a:bodyPr/>
          <a:lstStyle/>
          <a:p>
            <a:r>
              <a:rPr lang="zh-CN" altLang="en-US" dirty="0"/>
              <a:t>新一代编译技术呼之欲出</a:t>
            </a:r>
            <a:endParaRPr lang="en-US" dirty="0"/>
          </a:p>
        </p:txBody>
      </p:sp>
      <p:pic>
        <p:nvPicPr>
          <p:cNvPr id="1026" name="Picture 2" descr="手把手带你遨游TVM">
            <a:extLst>
              <a:ext uri="{FF2B5EF4-FFF2-40B4-BE49-F238E27FC236}">
                <a16:creationId xmlns:a16="http://schemas.microsoft.com/office/drawing/2014/main" id="{F23BCA4D-632B-4602-9E9B-24714A7E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356" y="3135824"/>
            <a:ext cx="6363128" cy="352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21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448" y="1577880"/>
            <a:ext cx="5581937" cy="3702240"/>
          </a:xfrm>
        </p:spPr>
      </p:pic>
      <p:sp>
        <p:nvSpPr>
          <p:cNvPr id="3" name="标题 2"/>
          <p:cNvSpPr>
            <a:spLocks noGrp="1"/>
          </p:cNvSpPr>
          <p:nvPr>
            <p:ph type="title"/>
          </p:nvPr>
        </p:nvSpPr>
        <p:spPr/>
        <p:txBody>
          <a:bodyPr/>
          <a:lstStyle/>
          <a:p>
            <a:r>
              <a:rPr lang="zh-CN" altLang="en-US" dirty="0"/>
              <a:t>产业界编译人才紧缺</a:t>
            </a:r>
            <a:endParaRPr lang="en-US" dirty="0"/>
          </a:p>
        </p:txBody>
      </p:sp>
      <p:pic>
        <p:nvPicPr>
          <p:cNvPr id="5" name="图片 4">
            <a:extLst>
              <a:ext uri="{FF2B5EF4-FFF2-40B4-BE49-F238E27FC236}">
                <a16:creationId xmlns:a16="http://schemas.microsoft.com/office/drawing/2014/main" id="{E68909B0-3461-4752-807D-28978EABD8A8}"/>
              </a:ext>
            </a:extLst>
          </p:cNvPr>
          <p:cNvPicPr>
            <a:picLocks noChangeAspect="1"/>
          </p:cNvPicPr>
          <p:nvPr/>
        </p:nvPicPr>
        <p:blipFill>
          <a:blip r:embed="rId3"/>
          <a:stretch>
            <a:fillRect/>
          </a:stretch>
        </p:blipFill>
        <p:spPr>
          <a:xfrm>
            <a:off x="6568013" y="1295400"/>
            <a:ext cx="5382309" cy="4675488"/>
          </a:xfrm>
          <a:prstGeom prst="rect">
            <a:avLst/>
          </a:prstGeom>
        </p:spPr>
      </p:pic>
      <p:sp>
        <p:nvSpPr>
          <p:cNvPr id="6" name="矩形 5">
            <a:extLst>
              <a:ext uri="{FF2B5EF4-FFF2-40B4-BE49-F238E27FC236}">
                <a16:creationId xmlns:a16="http://schemas.microsoft.com/office/drawing/2014/main" id="{7739E3FE-6BCD-49F9-AA7C-5070B8953248}"/>
              </a:ext>
            </a:extLst>
          </p:cNvPr>
          <p:cNvSpPr/>
          <p:nvPr/>
        </p:nvSpPr>
        <p:spPr>
          <a:xfrm>
            <a:off x="6454140" y="5219700"/>
            <a:ext cx="5097780" cy="50292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5132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本节</a:t>
            </a:r>
            <a:r>
              <a:rPr lang="zh-CN" altLang="en-US"/>
              <a:t>内容提纲</a:t>
            </a:r>
            <a:endParaRPr lang="en-US" dirty="0"/>
          </a:p>
        </p:txBody>
      </p:sp>
      <p:grpSp>
        <p:nvGrpSpPr>
          <p:cNvPr id="4" name="Group 32"/>
          <p:cNvGrpSpPr>
            <a:grpSpLocks/>
          </p:cNvGrpSpPr>
          <p:nvPr/>
        </p:nvGrpSpPr>
        <p:grpSpPr bwMode="auto">
          <a:xfrm>
            <a:off x="3252500" y="1968359"/>
            <a:ext cx="5410200" cy="665162"/>
            <a:chOff x="1152" y="1275"/>
            <a:chExt cx="3408" cy="419"/>
          </a:xfrm>
        </p:grpSpPr>
        <p:grpSp>
          <p:nvGrpSpPr>
            <p:cNvPr id="5" name="Group 3"/>
            <p:cNvGrpSpPr>
              <a:grpSpLocks/>
            </p:cNvGrpSpPr>
            <p:nvPr/>
          </p:nvGrpSpPr>
          <p:grpSpPr bwMode="auto">
            <a:xfrm>
              <a:off x="1152" y="1275"/>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2"/>
            <p:cNvSpPr txBox="1">
              <a:spLocks noChangeArrowheads="1"/>
            </p:cNvSpPr>
            <p:nvPr/>
          </p:nvSpPr>
          <p:spPr bwMode="auto">
            <a:xfrm>
              <a:off x="2273" y="1289"/>
              <a:ext cx="170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dirty="0">
                  <a:solidFill>
                    <a:srgbClr val="014CA0"/>
                  </a:solidFill>
                  <a:latin typeface="微软雅黑" panose="020B0503020204020204" pitchFamily="34" charset="-122"/>
                  <a:ea typeface="微软雅黑" panose="020B0503020204020204" pitchFamily="34" charset="-122"/>
                </a:rPr>
                <a:t>编译器是什么？</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8" name="Text Box 13"/>
            <p:cNvSpPr txBox="1">
              <a:spLocks noChangeArrowheads="1"/>
            </p:cNvSpPr>
            <p:nvPr/>
          </p:nvSpPr>
          <p:spPr bwMode="gray">
            <a:xfrm>
              <a:off x="1276" y="13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12" name="Group 33"/>
          <p:cNvGrpSpPr>
            <a:grpSpLocks/>
          </p:cNvGrpSpPr>
          <p:nvPr/>
        </p:nvGrpSpPr>
        <p:grpSpPr bwMode="auto">
          <a:xfrm>
            <a:off x="3252500" y="2882759"/>
            <a:ext cx="5410200" cy="665162"/>
            <a:chOff x="1152" y="1851"/>
            <a:chExt cx="3408" cy="419"/>
          </a:xfrm>
        </p:grpSpPr>
        <p:grpSp>
          <p:nvGrpSpPr>
            <p:cNvPr id="13" name="Group 7"/>
            <p:cNvGrpSpPr>
              <a:grpSpLocks/>
            </p:cNvGrpSpPr>
            <p:nvPr/>
          </p:nvGrpSpPr>
          <p:grpSpPr bwMode="auto">
            <a:xfrm>
              <a:off x="1152" y="1851"/>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5"/>
            <p:cNvSpPr txBox="1">
              <a:spLocks noChangeArrowheads="1"/>
            </p:cNvSpPr>
            <p:nvPr/>
          </p:nvSpPr>
          <p:spPr bwMode="auto">
            <a:xfrm>
              <a:off x="1912" y="1865"/>
              <a:ext cx="26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ts val="1000"/>
                </a:spcBef>
              </a:pPr>
              <a:r>
                <a:rPr lang="zh-CN" altLang="en-US" sz="2800" b="1" dirty="0">
                  <a:solidFill>
                    <a:srgbClr val="014CA0"/>
                  </a:solidFill>
                  <a:latin typeface="微软雅黑" panose="020B0503020204020204" pitchFamily="34" charset="-122"/>
                  <a:ea typeface="微软雅黑" panose="020B0503020204020204" pitchFamily="34" charset="-122"/>
                </a:rPr>
                <a:t>为什么要学习编译课程？</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16" name="Text Box 16"/>
            <p:cNvSpPr txBox="1">
              <a:spLocks noChangeArrowheads="1"/>
            </p:cNvSpPr>
            <p:nvPr/>
          </p:nvSpPr>
          <p:spPr bwMode="gray">
            <a:xfrm>
              <a:off x="1276" y="191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20" name="Group 34"/>
          <p:cNvGrpSpPr>
            <a:grpSpLocks/>
          </p:cNvGrpSpPr>
          <p:nvPr/>
        </p:nvGrpSpPr>
        <p:grpSpPr bwMode="auto">
          <a:xfrm>
            <a:off x="3252500" y="3774934"/>
            <a:ext cx="5519738" cy="665162"/>
            <a:chOff x="1152" y="2413"/>
            <a:chExt cx="3477" cy="419"/>
          </a:xfrm>
        </p:grpSpPr>
        <p:grpSp>
          <p:nvGrpSpPr>
            <p:cNvPr id="21" name="Group 17"/>
            <p:cNvGrpSpPr>
              <a:grpSpLocks/>
            </p:cNvGrpSpPr>
            <p:nvPr/>
          </p:nvGrpSpPr>
          <p:grpSpPr bwMode="auto">
            <a:xfrm>
              <a:off x="1152" y="2413"/>
              <a:ext cx="480" cy="419"/>
              <a:chOff x="1110" y="2656"/>
              <a:chExt cx="1549" cy="1351"/>
            </a:xfrm>
          </p:grpSpPr>
          <p:sp>
            <p:nvSpPr>
              <p:cNvPr id="2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6"/>
            <p:cNvSpPr txBox="1">
              <a:spLocks noChangeArrowheads="1"/>
            </p:cNvSpPr>
            <p:nvPr/>
          </p:nvSpPr>
          <p:spPr bwMode="auto">
            <a:xfrm>
              <a:off x="1798" y="2454"/>
              <a:ext cx="28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eaLnBrk="0" hangingPunct="0">
                <a:spcBef>
                  <a:spcPts val="1000"/>
                </a:spcBef>
              </a:pPr>
              <a:r>
                <a:rPr lang="zh-CN" altLang="en-US" sz="2800" b="1" dirty="0">
                  <a:solidFill>
                    <a:srgbClr val="C65AC1"/>
                  </a:solidFill>
                  <a:latin typeface="微软雅黑" panose="020B0503020204020204" pitchFamily="34" charset="-122"/>
                  <a:ea typeface="微软雅黑" panose="020B0503020204020204" pitchFamily="34" charset="-122"/>
                </a:rPr>
                <a:t>编译教学的困境与科大方案</a:t>
              </a:r>
              <a:endParaRPr lang="en-US" altLang="zh-CN" sz="2800" b="1" dirty="0">
                <a:solidFill>
                  <a:srgbClr val="C65AC1"/>
                </a:solidFill>
                <a:latin typeface="微软雅黑" panose="020B0503020204020204" pitchFamily="34" charset="-122"/>
                <a:ea typeface="微软雅黑" panose="020B0503020204020204" pitchFamily="34" charset="-122"/>
              </a:endParaRPr>
            </a:p>
          </p:txBody>
        </p:sp>
        <p:sp>
          <p:nvSpPr>
            <p:cNvPr id="24"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grpSp>
        <p:nvGrpSpPr>
          <p:cNvPr id="36" name="Group 33">
            <a:extLst>
              <a:ext uri="{FF2B5EF4-FFF2-40B4-BE49-F238E27FC236}">
                <a16:creationId xmlns:a16="http://schemas.microsoft.com/office/drawing/2014/main" id="{926CBFB1-3433-4EFD-8468-F07645EE4FD0}"/>
              </a:ext>
            </a:extLst>
          </p:cNvPr>
          <p:cNvGrpSpPr>
            <a:grpSpLocks/>
          </p:cNvGrpSpPr>
          <p:nvPr/>
        </p:nvGrpSpPr>
        <p:grpSpPr bwMode="auto">
          <a:xfrm>
            <a:off x="3252500" y="4705791"/>
            <a:ext cx="5410200" cy="665162"/>
            <a:chOff x="1152" y="1851"/>
            <a:chExt cx="3408" cy="419"/>
          </a:xfrm>
        </p:grpSpPr>
        <p:grpSp>
          <p:nvGrpSpPr>
            <p:cNvPr id="38" name="Group 7">
              <a:extLst>
                <a:ext uri="{FF2B5EF4-FFF2-40B4-BE49-F238E27FC236}">
                  <a16:creationId xmlns:a16="http://schemas.microsoft.com/office/drawing/2014/main" id="{B2354B0C-DD26-456B-9457-E12FDB71FFFC}"/>
                </a:ext>
              </a:extLst>
            </p:cNvPr>
            <p:cNvGrpSpPr>
              <a:grpSpLocks/>
            </p:cNvGrpSpPr>
            <p:nvPr/>
          </p:nvGrpSpPr>
          <p:grpSpPr bwMode="auto">
            <a:xfrm>
              <a:off x="1152" y="1851"/>
              <a:ext cx="480" cy="419"/>
              <a:chOff x="3174" y="2656"/>
              <a:chExt cx="1549" cy="1351"/>
            </a:xfrm>
          </p:grpSpPr>
          <p:sp>
            <p:nvSpPr>
              <p:cNvPr id="42" name="AutoShape 8">
                <a:extLst>
                  <a:ext uri="{FF2B5EF4-FFF2-40B4-BE49-F238E27FC236}">
                    <a16:creationId xmlns:a16="http://schemas.microsoft.com/office/drawing/2014/main" id="{438AF353-B8C8-4891-8263-19FA18E35B36}"/>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9">
                <a:extLst>
                  <a:ext uri="{FF2B5EF4-FFF2-40B4-BE49-F238E27FC236}">
                    <a16:creationId xmlns:a16="http://schemas.microsoft.com/office/drawing/2014/main" id="{9692F9C5-4278-423D-B1B1-C068D731ED4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0">
                <a:extLst>
                  <a:ext uri="{FF2B5EF4-FFF2-40B4-BE49-F238E27FC236}">
                    <a16:creationId xmlns:a16="http://schemas.microsoft.com/office/drawing/2014/main" id="{BD003677-FF6F-4FDD-B778-FA44DE6839AE}"/>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Line 14">
              <a:extLst>
                <a:ext uri="{FF2B5EF4-FFF2-40B4-BE49-F238E27FC236}">
                  <a16:creationId xmlns:a16="http://schemas.microsoft.com/office/drawing/2014/main" id="{A9BE187F-ACB3-4F3C-9A51-571BDB69A283}"/>
                </a:ext>
              </a:extLst>
            </p:cNvPr>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5">
              <a:extLst>
                <a:ext uri="{FF2B5EF4-FFF2-40B4-BE49-F238E27FC236}">
                  <a16:creationId xmlns:a16="http://schemas.microsoft.com/office/drawing/2014/main" id="{1E589E7D-0B30-47F2-BCA9-62855A05930B}"/>
                </a:ext>
              </a:extLst>
            </p:cNvPr>
            <p:cNvSpPr txBox="1">
              <a:spLocks noChangeArrowheads="1"/>
            </p:cNvSpPr>
            <p:nvPr/>
          </p:nvSpPr>
          <p:spPr bwMode="auto">
            <a:xfrm>
              <a:off x="1934" y="1892"/>
              <a:ext cx="237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ts val="1000"/>
                </a:spcBef>
              </a:pPr>
              <a:r>
                <a:rPr lang="zh-CN" altLang="en-US" sz="2800" b="1" dirty="0">
                  <a:solidFill>
                    <a:srgbClr val="034DA1"/>
                  </a:solidFill>
                  <a:latin typeface="Times New Roman" panose="02020603050405020304" pitchFamily="18" charset="0"/>
                  <a:ea typeface="微软雅黑" panose="020B0503020204020204" pitchFamily="34" charset="-122"/>
                </a:rPr>
                <a:t>本学期课程设置的情况</a:t>
              </a:r>
              <a:endParaRPr lang="en-US" altLang="zh-CN" sz="2800" b="1" dirty="0">
                <a:solidFill>
                  <a:srgbClr val="034DA1"/>
                </a:solidFill>
                <a:latin typeface="Times New Roman" panose="02020603050405020304" pitchFamily="18" charset="0"/>
                <a:ea typeface="微软雅黑" panose="020B0503020204020204" pitchFamily="34" charset="-122"/>
              </a:endParaRPr>
            </a:p>
          </p:txBody>
        </p:sp>
        <p:sp>
          <p:nvSpPr>
            <p:cNvPr id="41" name="Text Box 16">
              <a:extLst>
                <a:ext uri="{FF2B5EF4-FFF2-40B4-BE49-F238E27FC236}">
                  <a16:creationId xmlns:a16="http://schemas.microsoft.com/office/drawing/2014/main" id="{C9D7EF6C-9D36-4A77-B565-828A7B483EBD}"/>
                </a:ext>
              </a:extLst>
            </p:cNvPr>
            <p:cNvSpPr txBox="1">
              <a:spLocks noChangeArrowheads="1"/>
            </p:cNvSpPr>
            <p:nvPr/>
          </p:nvSpPr>
          <p:spPr bwMode="gray">
            <a:xfrm>
              <a:off x="1280" y="191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ea typeface="宋体" panose="02010600030101010101" pitchFamily="2" charset="-122"/>
                </a:rPr>
                <a:t>4</a:t>
              </a:r>
            </a:p>
          </p:txBody>
        </p:sp>
      </p:grpSp>
    </p:spTree>
    <p:extLst>
      <p:ext uri="{BB962C8B-B14F-4D97-AF65-F5344CB8AC3E}">
        <p14:creationId xmlns:p14="http://schemas.microsoft.com/office/powerpoint/2010/main" val="236996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46470" y="1056904"/>
            <a:ext cx="6501047" cy="5605153"/>
          </a:xfrm>
        </p:spPr>
        <p:txBody>
          <a:bodyPr>
            <a:normAutofit/>
          </a:bodyPr>
          <a:lstStyle/>
          <a:p>
            <a:r>
              <a:rPr lang="zh-CN" altLang="en-US" dirty="0"/>
              <a:t>高级语言</a:t>
            </a:r>
            <a:endParaRPr lang="en-US" altLang="zh-CN" dirty="0"/>
          </a:p>
          <a:p>
            <a:pPr lvl="1"/>
            <a:r>
              <a:rPr lang="zh-CN" altLang="en-US" dirty="0"/>
              <a:t>直接面向开发者</a:t>
            </a:r>
            <a:endParaRPr lang="en-US" altLang="zh-CN" dirty="0"/>
          </a:p>
          <a:p>
            <a:pPr lvl="1"/>
            <a:r>
              <a:rPr lang="zh-CN" altLang="en-US" dirty="0"/>
              <a:t>与数学公式类似</a:t>
            </a:r>
            <a:endParaRPr lang="en-US" altLang="zh-CN" dirty="0"/>
          </a:p>
          <a:p>
            <a:pPr lvl="1"/>
            <a:r>
              <a:rPr lang="zh-CN" altLang="en-US" dirty="0"/>
              <a:t>编程效率高</a:t>
            </a:r>
            <a:endParaRPr lang="en-US" altLang="zh-CN" dirty="0"/>
          </a:p>
          <a:p>
            <a:r>
              <a:rPr lang="zh-CN" altLang="en-US" dirty="0"/>
              <a:t>机器语言</a:t>
            </a:r>
            <a:endParaRPr lang="en-US" altLang="zh-CN" dirty="0"/>
          </a:p>
          <a:p>
            <a:pPr lvl="1"/>
            <a:r>
              <a:rPr lang="zh-CN" altLang="en-US" dirty="0"/>
              <a:t>驱动硬件完成具体任务</a:t>
            </a:r>
            <a:endParaRPr lang="en-US" altLang="zh-CN" dirty="0"/>
          </a:p>
          <a:p>
            <a:pPr lvl="1"/>
            <a:r>
              <a:rPr lang="zh-CN" altLang="en-US" dirty="0"/>
              <a:t>编程效率低</a:t>
            </a:r>
            <a:endParaRPr lang="en-US" altLang="zh-CN" dirty="0"/>
          </a:p>
          <a:p>
            <a:r>
              <a:rPr lang="zh-CN" altLang="en-US" dirty="0"/>
              <a:t>编译器提供程序开发的便捷性</a:t>
            </a:r>
            <a:endParaRPr lang="en-US" altLang="zh-CN" dirty="0"/>
          </a:p>
          <a:p>
            <a:pPr lvl="1"/>
            <a:r>
              <a:rPr lang="zh-CN" altLang="en-US" dirty="0"/>
              <a:t>实现人机交流，将人类易懂的高级语言翻译成硬件可执行的目标机器语言</a:t>
            </a:r>
            <a:endParaRPr lang="en-US" altLang="zh-CN" dirty="0"/>
          </a:p>
        </p:txBody>
      </p:sp>
      <p:sp>
        <p:nvSpPr>
          <p:cNvPr id="3" name="标题 2"/>
          <p:cNvSpPr>
            <a:spLocks noGrp="1"/>
          </p:cNvSpPr>
          <p:nvPr>
            <p:ph type="title"/>
          </p:nvPr>
        </p:nvSpPr>
        <p:spPr/>
        <p:txBody>
          <a:bodyPr/>
          <a:lstStyle/>
          <a:p>
            <a:r>
              <a:rPr lang="zh-CN" altLang="en-US" dirty="0"/>
              <a:t>什么是</a:t>
            </a:r>
            <a:r>
              <a:rPr lang="en-US" altLang="zh-CN" dirty="0"/>
              <a:t>/</a:t>
            </a:r>
            <a:r>
              <a:rPr lang="zh-CN" altLang="en-US" dirty="0"/>
              <a:t>为什么需要编译器？</a:t>
            </a:r>
            <a:endParaRPr lang="en-US" dirty="0"/>
          </a:p>
        </p:txBody>
      </p:sp>
      <p:pic>
        <p:nvPicPr>
          <p:cNvPr id="4" name="内容占位符 3"/>
          <p:cNvPicPr>
            <a:picLocks noChangeAspect="1"/>
          </p:cNvPicPr>
          <p:nvPr/>
        </p:nvPicPr>
        <p:blipFill rotWithShape="1">
          <a:blip r:embed="rId2">
            <a:extLst>
              <a:ext uri="{28A0092B-C50C-407E-A947-70E740481C1C}">
                <a14:useLocalDpi xmlns:a14="http://schemas.microsoft.com/office/drawing/2010/main" val="0"/>
              </a:ext>
            </a:extLst>
          </a:blip>
          <a:srcRect l="2735" t="10035" r="51397"/>
          <a:stretch/>
        </p:blipFill>
        <p:spPr>
          <a:xfrm>
            <a:off x="744328" y="1284269"/>
            <a:ext cx="4341381" cy="4381902"/>
          </a:xfrm>
          <a:prstGeom prst="rect">
            <a:avLst/>
          </a:prstGeom>
        </p:spPr>
      </p:pic>
    </p:spTree>
    <p:extLst>
      <p:ext uri="{BB962C8B-B14F-4D97-AF65-F5344CB8AC3E}">
        <p14:creationId xmlns:p14="http://schemas.microsoft.com/office/powerpoint/2010/main" val="2856293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1F94D48-4EB2-4600-9B6D-728A6C7E672A}"/>
              </a:ext>
            </a:extLst>
          </p:cNvPr>
          <p:cNvSpPr>
            <a:spLocks noGrp="1"/>
          </p:cNvSpPr>
          <p:nvPr>
            <p:ph type="title"/>
          </p:nvPr>
        </p:nvSpPr>
        <p:spPr/>
        <p:txBody>
          <a:bodyPr/>
          <a:lstStyle/>
          <a:p>
            <a:r>
              <a:rPr lang="zh-CN" altLang="en-US" dirty="0"/>
              <a:t>编译教学及人才培养目标</a:t>
            </a:r>
            <a:endParaRPr lang="en-US" dirty="0"/>
          </a:p>
        </p:txBody>
      </p:sp>
      <p:pic>
        <p:nvPicPr>
          <p:cNvPr id="4" name="图片 3">
            <a:extLst>
              <a:ext uri="{FF2B5EF4-FFF2-40B4-BE49-F238E27FC236}">
                <a16:creationId xmlns:a16="http://schemas.microsoft.com/office/drawing/2014/main" id="{E9D67858-7C94-4AE4-BF32-BE6CEA537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330273"/>
            <a:ext cx="3587086" cy="2342936"/>
          </a:xfrm>
          <a:prstGeom prst="rect">
            <a:avLst/>
          </a:prstGeom>
        </p:spPr>
      </p:pic>
      <p:sp>
        <p:nvSpPr>
          <p:cNvPr id="5" name="右箭头 47">
            <a:extLst>
              <a:ext uri="{FF2B5EF4-FFF2-40B4-BE49-F238E27FC236}">
                <a16:creationId xmlns:a16="http://schemas.microsoft.com/office/drawing/2014/main" id="{9E78B662-1D47-42EC-B9FB-63441E4154CF}"/>
              </a:ext>
            </a:extLst>
          </p:cNvPr>
          <p:cNvSpPr/>
          <p:nvPr/>
        </p:nvSpPr>
        <p:spPr>
          <a:xfrm>
            <a:off x="4546169" y="2225210"/>
            <a:ext cx="786809" cy="425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48">
            <a:extLst>
              <a:ext uri="{FF2B5EF4-FFF2-40B4-BE49-F238E27FC236}">
                <a16:creationId xmlns:a16="http://schemas.microsoft.com/office/drawing/2014/main" id="{7C6C4A09-D4D1-4DCE-9DDA-D9E1FE5469DE}"/>
              </a:ext>
            </a:extLst>
          </p:cNvPr>
          <p:cNvSpPr/>
          <p:nvPr/>
        </p:nvSpPr>
        <p:spPr>
          <a:xfrm>
            <a:off x="5385368" y="1884968"/>
            <a:ext cx="2913321" cy="1020726"/>
          </a:xfrm>
          <a:prstGeom prst="roundRect">
            <a:avLst/>
          </a:prstGeom>
          <a:solidFill>
            <a:schemeClr val="bg1"/>
          </a:solidFill>
          <a:ln>
            <a:solidFill>
              <a:srgbClr val="C0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计算机</a:t>
            </a:r>
            <a:r>
              <a:rPr lang="zh-CN" altLang="en-US" sz="2000" dirty="0">
                <a:solidFill>
                  <a:schemeClr val="tx1"/>
                </a:solidFill>
                <a:sym typeface="Calibri" pitchFamily="34" charset="0"/>
              </a:rPr>
              <a:t>专业核心课</a:t>
            </a:r>
            <a:endParaRPr lang="en-US" altLang="zh-CN" sz="2000" dirty="0">
              <a:solidFill>
                <a:schemeClr val="tx1"/>
              </a:solidFill>
              <a:sym typeface="Calibri" pitchFamily="34" charset="0"/>
            </a:endParaRPr>
          </a:p>
          <a:p>
            <a:pPr algn="ctr"/>
            <a:r>
              <a:rPr lang="zh-CN" altLang="en-US" sz="2800" b="1" dirty="0">
                <a:solidFill>
                  <a:srgbClr val="C00000"/>
                </a:solidFill>
              </a:rPr>
              <a:t>编译原理和技术</a:t>
            </a:r>
            <a:endParaRPr lang="en-US" altLang="zh-CN" sz="2800" b="1" dirty="0">
              <a:solidFill>
                <a:srgbClr val="C00000"/>
              </a:solidFill>
            </a:endParaRPr>
          </a:p>
        </p:txBody>
      </p:sp>
      <p:grpSp>
        <p:nvGrpSpPr>
          <p:cNvPr id="7" name="组合 6">
            <a:extLst>
              <a:ext uri="{FF2B5EF4-FFF2-40B4-BE49-F238E27FC236}">
                <a16:creationId xmlns:a16="http://schemas.microsoft.com/office/drawing/2014/main" id="{6BE2E98B-7421-4335-8EC9-BF7761FA59FA}"/>
              </a:ext>
            </a:extLst>
          </p:cNvPr>
          <p:cNvGrpSpPr/>
          <p:nvPr/>
        </p:nvGrpSpPr>
        <p:grpSpPr>
          <a:xfrm>
            <a:off x="5514559" y="3079662"/>
            <a:ext cx="2654938" cy="1401430"/>
            <a:chOff x="8038214" y="1137072"/>
            <a:chExt cx="2654938" cy="1401430"/>
          </a:xfrm>
        </p:grpSpPr>
        <p:sp>
          <p:nvSpPr>
            <p:cNvPr id="8" name="文本框 7">
              <a:extLst>
                <a:ext uri="{FF2B5EF4-FFF2-40B4-BE49-F238E27FC236}">
                  <a16:creationId xmlns:a16="http://schemas.microsoft.com/office/drawing/2014/main" id="{3BC23C49-8740-45EF-9AF9-D11E15DD3F87}"/>
                </a:ext>
              </a:extLst>
            </p:cNvPr>
            <p:cNvSpPr txBox="1"/>
            <p:nvPr/>
          </p:nvSpPr>
          <p:spPr>
            <a:xfrm>
              <a:off x="8814525" y="1137072"/>
              <a:ext cx="1878627" cy="400110"/>
            </a:xfrm>
            <a:prstGeom prst="rect">
              <a:avLst/>
            </a:prstGeom>
            <a:noFill/>
          </p:spPr>
          <p:txBody>
            <a:bodyPr wrap="square" rtlCol="0">
              <a:spAutoFit/>
            </a:bodyPr>
            <a:lstStyle/>
            <a:p>
              <a:r>
                <a:rPr lang="zh-CN" altLang="en-US" sz="2000" b="1" dirty="0">
                  <a:solidFill>
                    <a:srgbClr val="005188"/>
                  </a:solidFill>
                  <a:latin typeface="微软雅黑" panose="020B0503020204020204" pitchFamily="34" charset="-122"/>
                  <a:ea typeface="微软雅黑" panose="020B0503020204020204" pitchFamily="34" charset="-122"/>
                </a:rPr>
                <a:t>一般构造原理</a:t>
              </a:r>
              <a:endParaRPr lang="en-US" altLang="zh-CN" sz="2000" b="1" dirty="0">
                <a:solidFill>
                  <a:srgbClr val="005188"/>
                </a:solidFill>
                <a:latin typeface="微软雅黑" panose="020B0503020204020204" pitchFamily="34" charset="-122"/>
                <a:ea typeface="微软雅黑" panose="020B0503020204020204" pitchFamily="34" charset="-122"/>
              </a:endParaRPr>
            </a:p>
          </p:txBody>
        </p:sp>
        <p:sp>
          <p:nvSpPr>
            <p:cNvPr id="9" name="chenying0907 30">
              <a:extLst>
                <a:ext uri="{FF2B5EF4-FFF2-40B4-BE49-F238E27FC236}">
                  <a16:creationId xmlns:a16="http://schemas.microsoft.com/office/drawing/2014/main" id="{738A28E9-8243-4A54-A9B7-9E02F20879AE}"/>
                </a:ext>
              </a:extLst>
            </p:cNvPr>
            <p:cNvSpPr>
              <a:spLocks noEditPoints="1"/>
            </p:cNvSpPr>
            <p:nvPr/>
          </p:nvSpPr>
          <p:spPr bwMode="auto">
            <a:xfrm>
              <a:off x="8521588" y="1156767"/>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005188"/>
            </a:solidFill>
            <a:ln>
              <a:noFill/>
            </a:ln>
          </p:spPr>
          <p:txBody>
            <a:bodyPr vert="horz" wrap="square" lIns="91440" tIns="45720" rIns="91440" bIns="45720" numCol="1" anchor="t" anchorCtr="0" compatLnSpc="1"/>
            <a:lstStyle/>
            <a:p>
              <a:endParaRPr lang="zh-CN" altLang="en-US" sz="1600" dirty="0">
                <a:solidFill>
                  <a:srgbClr val="605448"/>
                </a:solidFill>
              </a:endParaRPr>
            </a:p>
          </p:txBody>
        </p:sp>
        <p:sp>
          <p:nvSpPr>
            <p:cNvPr id="10" name="文本框 9">
              <a:extLst>
                <a:ext uri="{FF2B5EF4-FFF2-40B4-BE49-F238E27FC236}">
                  <a16:creationId xmlns:a16="http://schemas.microsoft.com/office/drawing/2014/main" id="{2B9ADC67-1867-4B4E-9F74-332E40B0928A}"/>
                </a:ext>
              </a:extLst>
            </p:cNvPr>
            <p:cNvSpPr txBox="1"/>
            <p:nvPr/>
          </p:nvSpPr>
          <p:spPr>
            <a:xfrm>
              <a:off x="8814525" y="1624451"/>
              <a:ext cx="1878627" cy="400110"/>
            </a:xfrm>
            <a:prstGeom prst="rect">
              <a:avLst/>
            </a:prstGeom>
            <a:noFill/>
          </p:spPr>
          <p:txBody>
            <a:bodyPr wrap="square" rtlCol="0">
              <a:spAutoFit/>
            </a:bodyPr>
            <a:lstStyle/>
            <a:p>
              <a:r>
                <a:rPr lang="zh-CN" altLang="en-US" sz="2000" b="1" dirty="0">
                  <a:solidFill>
                    <a:srgbClr val="005188"/>
                  </a:solidFill>
                  <a:latin typeface="微软雅黑" panose="020B0503020204020204" pitchFamily="34" charset="-122"/>
                  <a:ea typeface="微软雅黑" panose="020B0503020204020204" pitchFamily="34" charset="-122"/>
                </a:rPr>
                <a:t>基本设计方法</a:t>
              </a:r>
              <a:endParaRPr lang="en-US" altLang="zh-CN" sz="2000" b="1" dirty="0">
                <a:solidFill>
                  <a:srgbClr val="005188"/>
                </a:solidFill>
                <a:latin typeface="微软雅黑" panose="020B0503020204020204" pitchFamily="34" charset="-122"/>
                <a:ea typeface="微软雅黑" panose="020B0503020204020204" pitchFamily="34" charset="-122"/>
              </a:endParaRPr>
            </a:p>
          </p:txBody>
        </p:sp>
        <p:sp>
          <p:nvSpPr>
            <p:cNvPr id="11" name="chenying0907 30">
              <a:extLst>
                <a:ext uri="{FF2B5EF4-FFF2-40B4-BE49-F238E27FC236}">
                  <a16:creationId xmlns:a16="http://schemas.microsoft.com/office/drawing/2014/main" id="{1D893A3D-3FC3-4B4D-8631-2A9500F7895F}"/>
                </a:ext>
              </a:extLst>
            </p:cNvPr>
            <p:cNvSpPr>
              <a:spLocks noEditPoints="1"/>
            </p:cNvSpPr>
            <p:nvPr/>
          </p:nvSpPr>
          <p:spPr bwMode="auto">
            <a:xfrm>
              <a:off x="8521588" y="164414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005188"/>
            </a:solidFill>
            <a:ln>
              <a:noFill/>
            </a:ln>
          </p:spPr>
          <p:txBody>
            <a:bodyPr vert="horz" wrap="square" lIns="91440" tIns="45720" rIns="91440" bIns="45720" numCol="1" anchor="t" anchorCtr="0" compatLnSpc="1"/>
            <a:lstStyle/>
            <a:p>
              <a:endParaRPr lang="zh-CN" altLang="en-US" sz="1600">
                <a:solidFill>
                  <a:srgbClr val="605448"/>
                </a:solidFill>
              </a:endParaRPr>
            </a:p>
          </p:txBody>
        </p:sp>
        <p:sp>
          <p:nvSpPr>
            <p:cNvPr id="12" name="文本框 11">
              <a:extLst>
                <a:ext uri="{FF2B5EF4-FFF2-40B4-BE49-F238E27FC236}">
                  <a16:creationId xmlns:a16="http://schemas.microsoft.com/office/drawing/2014/main" id="{B368D629-F6AF-4305-A1E8-D6FD0346B586}"/>
                </a:ext>
              </a:extLst>
            </p:cNvPr>
            <p:cNvSpPr txBox="1"/>
            <p:nvPr/>
          </p:nvSpPr>
          <p:spPr>
            <a:xfrm>
              <a:off x="8814525" y="2138392"/>
              <a:ext cx="1878627" cy="400110"/>
            </a:xfrm>
            <a:prstGeom prst="rect">
              <a:avLst/>
            </a:prstGeom>
            <a:noFill/>
          </p:spPr>
          <p:txBody>
            <a:bodyPr wrap="square" rtlCol="0">
              <a:spAutoFit/>
            </a:bodyPr>
            <a:lstStyle/>
            <a:p>
              <a:r>
                <a:rPr lang="zh-CN" altLang="en-US" sz="2000" b="1" dirty="0">
                  <a:solidFill>
                    <a:srgbClr val="005188"/>
                  </a:solidFill>
                  <a:latin typeface="微软雅黑" panose="020B0503020204020204" pitchFamily="34" charset="-122"/>
                  <a:ea typeface="微软雅黑" panose="020B0503020204020204" pitchFamily="34" charset="-122"/>
                </a:rPr>
                <a:t>主要实现技术</a:t>
              </a:r>
              <a:endParaRPr lang="en-US" altLang="zh-CN" sz="2000" b="1" dirty="0">
                <a:solidFill>
                  <a:srgbClr val="005188"/>
                </a:solidFill>
                <a:latin typeface="微软雅黑" panose="020B0503020204020204" pitchFamily="34" charset="-122"/>
                <a:ea typeface="微软雅黑" panose="020B0503020204020204" pitchFamily="34" charset="-122"/>
              </a:endParaRPr>
            </a:p>
          </p:txBody>
        </p:sp>
        <p:sp>
          <p:nvSpPr>
            <p:cNvPr id="13" name="chenying0907 30">
              <a:extLst>
                <a:ext uri="{FF2B5EF4-FFF2-40B4-BE49-F238E27FC236}">
                  <a16:creationId xmlns:a16="http://schemas.microsoft.com/office/drawing/2014/main" id="{26995CDB-FF6E-4013-BA44-B078E56AF027}"/>
                </a:ext>
              </a:extLst>
            </p:cNvPr>
            <p:cNvSpPr>
              <a:spLocks noEditPoints="1"/>
            </p:cNvSpPr>
            <p:nvPr/>
          </p:nvSpPr>
          <p:spPr bwMode="auto">
            <a:xfrm>
              <a:off x="8521588" y="2158087"/>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005188"/>
            </a:solidFill>
            <a:ln>
              <a:noFill/>
            </a:ln>
          </p:spPr>
          <p:txBody>
            <a:bodyPr vert="horz" wrap="square" lIns="91440" tIns="45720" rIns="91440" bIns="45720" numCol="1" anchor="t" anchorCtr="0" compatLnSpc="1"/>
            <a:lstStyle/>
            <a:p>
              <a:endParaRPr lang="zh-CN" altLang="en-US" sz="1600">
                <a:solidFill>
                  <a:srgbClr val="605448"/>
                </a:solidFill>
              </a:endParaRPr>
            </a:p>
          </p:txBody>
        </p:sp>
        <p:sp>
          <p:nvSpPr>
            <p:cNvPr id="14" name="矩形 13">
              <a:extLst>
                <a:ext uri="{FF2B5EF4-FFF2-40B4-BE49-F238E27FC236}">
                  <a16:creationId xmlns:a16="http://schemas.microsoft.com/office/drawing/2014/main" id="{160AA5AA-B882-4DF3-A8A2-605711CB1284}"/>
                </a:ext>
              </a:extLst>
            </p:cNvPr>
            <p:cNvSpPr/>
            <p:nvPr/>
          </p:nvSpPr>
          <p:spPr>
            <a:xfrm>
              <a:off x="8038214" y="1251833"/>
              <a:ext cx="377049" cy="1200329"/>
            </a:xfrm>
            <a:prstGeom prst="rect">
              <a:avLst/>
            </a:prstGeom>
          </p:spPr>
          <p:txBody>
            <a:bodyPr wrap="square">
              <a:spAutoFit/>
            </a:bodyPr>
            <a:lstStyle/>
            <a:p>
              <a:r>
                <a:rPr lang="zh-CN" altLang="en-US" sz="2400" b="1" dirty="0">
                  <a:solidFill>
                    <a:srgbClr val="005188"/>
                  </a:solidFill>
                  <a:latin typeface="+mn-ea"/>
                </a:rPr>
                <a:t>编译器</a:t>
              </a:r>
              <a:endParaRPr lang="zh-CN" altLang="en-US" sz="2400" dirty="0">
                <a:solidFill>
                  <a:srgbClr val="605448"/>
                </a:solidFill>
                <a:latin typeface="+mn-ea"/>
              </a:endParaRPr>
            </a:p>
          </p:txBody>
        </p:sp>
      </p:grpSp>
      <p:sp>
        <p:nvSpPr>
          <p:cNvPr id="15" name="圆角右箭头 53">
            <a:extLst>
              <a:ext uri="{FF2B5EF4-FFF2-40B4-BE49-F238E27FC236}">
                <a16:creationId xmlns:a16="http://schemas.microsoft.com/office/drawing/2014/main" id="{9139041C-CA07-45DB-8054-07FFAD936D9F}"/>
              </a:ext>
            </a:extLst>
          </p:cNvPr>
          <p:cNvSpPr/>
          <p:nvPr/>
        </p:nvSpPr>
        <p:spPr>
          <a:xfrm rot="5400000">
            <a:off x="8722647" y="2482222"/>
            <a:ext cx="988156" cy="905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CF5D0584-9BE1-4464-A381-EC2B743FD54A}"/>
              </a:ext>
            </a:extLst>
          </p:cNvPr>
          <p:cNvSpPr/>
          <p:nvPr/>
        </p:nvSpPr>
        <p:spPr>
          <a:xfrm>
            <a:off x="8767943" y="3596093"/>
            <a:ext cx="2928727" cy="2063835"/>
          </a:xfrm>
          <a:prstGeom prst="rect">
            <a:avLst/>
          </a:prstGeom>
          <a:ln>
            <a:solidFill>
              <a:schemeClr val="bg1">
                <a:lumMod val="50000"/>
              </a:schemeClr>
            </a:solidFill>
          </a:ln>
        </p:spPr>
        <p:txBody>
          <a:bodyPr wrap="square">
            <a:spAutoFit/>
          </a:bodyPr>
          <a:lstStyle/>
          <a:p>
            <a:pPr>
              <a:lnSpc>
                <a:spcPct val="150000"/>
              </a:lnSpc>
            </a:pPr>
            <a:r>
              <a:rPr lang="zh-CN" altLang="en-US" sz="2200" b="1" dirty="0">
                <a:latin typeface="+mn-ea"/>
              </a:rPr>
              <a:t>有助于培养学生的：</a:t>
            </a:r>
            <a:endParaRPr lang="en-US" altLang="zh-CN" sz="2200" b="1" dirty="0">
              <a:latin typeface="+mn-ea"/>
            </a:endParaRPr>
          </a:p>
          <a:p>
            <a:pPr marL="257175" indent="-257175">
              <a:lnSpc>
                <a:spcPct val="150000"/>
              </a:lnSpc>
              <a:buFont typeface="Arial" panose="020B0604020202020204" pitchFamily="34" charset="0"/>
              <a:buChar char="•"/>
            </a:pPr>
            <a:r>
              <a:rPr lang="zh-CN" altLang="en-US" sz="2200" b="1" dirty="0">
                <a:solidFill>
                  <a:srgbClr val="C00000"/>
                </a:solidFill>
                <a:latin typeface="微软雅黑" panose="020B0503020204020204" pitchFamily="34" charset="-122"/>
                <a:ea typeface="微软雅黑" panose="020B0503020204020204" pitchFamily="34" charset="-122"/>
              </a:rPr>
              <a:t>计算机系统能力</a:t>
            </a:r>
            <a:endParaRPr lang="en-US" altLang="zh-CN" sz="2200" b="1" dirty="0">
              <a:solidFill>
                <a:srgbClr val="C00000"/>
              </a:solidFill>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pPr>
            <a:r>
              <a:rPr lang="zh-CN" altLang="en-US" sz="2200" b="1" dirty="0">
                <a:solidFill>
                  <a:srgbClr val="C00000"/>
                </a:solidFill>
                <a:latin typeface="微软雅黑" panose="020B0503020204020204" pitchFamily="34" charset="-122"/>
                <a:ea typeface="微软雅黑" panose="020B0503020204020204" pitchFamily="34" charset="-122"/>
              </a:rPr>
              <a:t>综合、创新能力</a:t>
            </a:r>
            <a:endParaRPr lang="en-US" altLang="zh-CN" sz="2200" b="1" dirty="0">
              <a:solidFill>
                <a:srgbClr val="C00000"/>
              </a:solidFill>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pPr>
            <a:r>
              <a:rPr lang="zh-CN" altLang="en-US" sz="2200" b="1" dirty="0">
                <a:solidFill>
                  <a:srgbClr val="C00000"/>
                </a:solidFill>
                <a:latin typeface="微软雅黑" panose="020B0503020204020204" pitchFamily="34" charset="-122"/>
                <a:ea typeface="微软雅黑" panose="020B0503020204020204" pitchFamily="34" charset="-122"/>
              </a:rPr>
              <a:t>软件工程能力</a:t>
            </a:r>
          </a:p>
        </p:txBody>
      </p:sp>
      <p:sp>
        <p:nvSpPr>
          <p:cNvPr id="17" name="圆角矩形 11">
            <a:extLst>
              <a:ext uri="{FF2B5EF4-FFF2-40B4-BE49-F238E27FC236}">
                <a16:creationId xmlns:a16="http://schemas.microsoft.com/office/drawing/2014/main" id="{795E5C2D-3D55-4707-B8FC-AF7978525AB7}"/>
              </a:ext>
            </a:extLst>
          </p:cNvPr>
          <p:cNvSpPr/>
          <p:nvPr/>
        </p:nvSpPr>
        <p:spPr>
          <a:xfrm>
            <a:off x="851801" y="6167933"/>
            <a:ext cx="5537177" cy="38545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Comic Sans MS" panose="030F0702030302020204" pitchFamily="66" charset="0"/>
              </a:rPr>
              <a:t>目标</a:t>
            </a:r>
            <a:r>
              <a:rPr lang="en-US" altLang="zh-CN" b="1" dirty="0">
                <a:solidFill>
                  <a:schemeClr val="tx1"/>
                </a:solidFill>
                <a:latin typeface="Comic Sans MS" panose="030F0702030302020204" pitchFamily="66" charset="0"/>
              </a:rPr>
              <a:t>3</a:t>
            </a:r>
            <a:r>
              <a:rPr lang="zh-CN" altLang="en-US" b="1" dirty="0">
                <a:solidFill>
                  <a:schemeClr val="tx1"/>
                </a:solidFill>
                <a:latin typeface="Comic Sans MS" panose="030F0702030302020204" pitchFamily="66" charset="0"/>
              </a:rPr>
              <a:t>：使用编译技术解决其他关键问题的人才</a:t>
            </a:r>
            <a:endParaRPr lang="en-US" b="1" dirty="0">
              <a:solidFill>
                <a:schemeClr val="tx1"/>
              </a:solidFill>
              <a:latin typeface="Comic Sans MS" panose="030F0702030302020204" pitchFamily="66" charset="0"/>
            </a:endParaRPr>
          </a:p>
        </p:txBody>
      </p:sp>
      <p:sp>
        <p:nvSpPr>
          <p:cNvPr id="18" name="圆角矩形 29">
            <a:extLst>
              <a:ext uri="{FF2B5EF4-FFF2-40B4-BE49-F238E27FC236}">
                <a16:creationId xmlns:a16="http://schemas.microsoft.com/office/drawing/2014/main" id="{06E2EE98-E44B-4E9E-8E5B-F4E36C3B2A48}"/>
              </a:ext>
            </a:extLst>
          </p:cNvPr>
          <p:cNvSpPr/>
          <p:nvPr/>
        </p:nvSpPr>
        <p:spPr>
          <a:xfrm>
            <a:off x="851801" y="4888134"/>
            <a:ext cx="5537177" cy="4680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Comic Sans MS" panose="030F0702030302020204" pitchFamily="66" charset="0"/>
              </a:rPr>
              <a:t>目标</a:t>
            </a:r>
            <a:r>
              <a:rPr lang="en-US" altLang="zh-CN" b="1" dirty="0">
                <a:solidFill>
                  <a:schemeClr val="tx1"/>
                </a:solidFill>
                <a:latin typeface="Comic Sans MS" panose="030F0702030302020204" pitchFamily="66" charset="0"/>
              </a:rPr>
              <a:t>1</a:t>
            </a:r>
            <a:r>
              <a:rPr lang="zh-CN" altLang="en-US" b="1" dirty="0">
                <a:solidFill>
                  <a:schemeClr val="tx1"/>
                </a:solidFill>
                <a:latin typeface="Comic Sans MS" panose="030F0702030302020204" pitchFamily="66" charset="0"/>
              </a:rPr>
              <a:t>：从事编译相关产业的领军人才</a:t>
            </a:r>
            <a:endParaRPr lang="en-US" b="1" dirty="0">
              <a:solidFill>
                <a:schemeClr val="tx1"/>
              </a:solidFill>
              <a:latin typeface="Comic Sans MS" panose="030F0702030302020204" pitchFamily="66" charset="0"/>
            </a:endParaRPr>
          </a:p>
        </p:txBody>
      </p:sp>
      <p:sp>
        <p:nvSpPr>
          <p:cNvPr id="19" name="圆角矩形 21">
            <a:extLst>
              <a:ext uri="{FF2B5EF4-FFF2-40B4-BE49-F238E27FC236}">
                <a16:creationId xmlns:a16="http://schemas.microsoft.com/office/drawing/2014/main" id="{547E6F7D-2272-4C27-9D23-51887A2F8465}"/>
              </a:ext>
            </a:extLst>
          </p:cNvPr>
          <p:cNvSpPr/>
          <p:nvPr/>
        </p:nvSpPr>
        <p:spPr>
          <a:xfrm>
            <a:off x="839788" y="5518931"/>
            <a:ext cx="5537177" cy="4680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Comic Sans MS" panose="030F0702030302020204" pitchFamily="66" charset="0"/>
              </a:rPr>
              <a:t>目标</a:t>
            </a:r>
            <a:r>
              <a:rPr lang="en-US" altLang="zh-CN" b="1" dirty="0">
                <a:solidFill>
                  <a:schemeClr val="tx1"/>
                </a:solidFill>
                <a:latin typeface="Comic Sans MS" panose="030F0702030302020204" pitchFamily="66" charset="0"/>
              </a:rPr>
              <a:t>2</a:t>
            </a:r>
            <a:r>
              <a:rPr lang="zh-CN" altLang="en-US" b="1" dirty="0">
                <a:solidFill>
                  <a:schemeClr val="tx1"/>
                </a:solidFill>
                <a:latin typeface="Comic Sans MS" panose="030F0702030302020204" pitchFamily="66" charset="0"/>
              </a:rPr>
              <a:t>：从事编译相关产业的技术骨干</a:t>
            </a:r>
            <a:endParaRPr lang="en-US" b="1" dirty="0">
              <a:solidFill>
                <a:schemeClr val="tx1"/>
              </a:solidFill>
              <a:latin typeface="Comic Sans MS" panose="030F0702030302020204" pitchFamily="66" charset="0"/>
            </a:endParaRPr>
          </a:p>
        </p:txBody>
      </p:sp>
      <p:sp>
        <p:nvSpPr>
          <p:cNvPr id="21" name="箭头: 右 20">
            <a:extLst>
              <a:ext uri="{FF2B5EF4-FFF2-40B4-BE49-F238E27FC236}">
                <a16:creationId xmlns:a16="http://schemas.microsoft.com/office/drawing/2014/main" id="{19CC73CE-AF1D-4E50-879B-91FB41FBA42C}"/>
              </a:ext>
            </a:extLst>
          </p:cNvPr>
          <p:cNvSpPr/>
          <p:nvPr/>
        </p:nvSpPr>
        <p:spPr>
          <a:xfrm rot="10800000">
            <a:off x="7001108" y="53561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435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60F9D5B-753A-4B86-95B3-E9806A122752}"/>
              </a:ext>
            </a:extLst>
          </p:cNvPr>
          <p:cNvSpPr>
            <a:spLocks noGrp="1"/>
          </p:cNvSpPr>
          <p:nvPr>
            <p:ph type="title"/>
          </p:nvPr>
        </p:nvSpPr>
        <p:spPr/>
        <p:txBody>
          <a:bodyPr/>
          <a:lstStyle/>
          <a:p>
            <a:r>
              <a:rPr lang="zh-CN" altLang="en-US" dirty="0"/>
              <a:t>智能时代高性能编译人才培养体系建设</a:t>
            </a:r>
            <a:endParaRPr lang="en-US" dirty="0"/>
          </a:p>
        </p:txBody>
      </p:sp>
      <p:sp>
        <p:nvSpPr>
          <p:cNvPr id="4" name="圆角矩形 15">
            <a:extLst>
              <a:ext uri="{FF2B5EF4-FFF2-40B4-BE49-F238E27FC236}">
                <a16:creationId xmlns:a16="http://schemas.microsoft.com/office/drawing/2014/main" id="{880C31AF-3131-4E13-B715-0C23F144F737}"/>
              </a:ext>
            </a:extLst>
          </p:cNvPr>
          <p:cNvSpPr/>
          <p:nvPr/>
        </p:nvSpPr>
        <p:spPr>
          <a:xfrm>
            <a:off x="618016" y="1132858"/>
            <a:ext cx="518806" cy="1548000"/>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b="1" dirty="0">
                <a:latin typeface="Microsoft YaHei" panose="020B0503020204020204" pitchFamily="34" charset="-122"/>
                <a:ea typeface="Microsoft YaHei" panose="020B0503020204020204" pitchFamily="34" charset="-122"/>
              </a:rPr>
              <a:t>国家需求</a:t>
            </a:r>
          </a:p>
        </p:txBody>
      </p:sp>
      <p:sp>
        <p:nvSpPr>
          <p:cNvPr id="5" name="文本框 4">
            <a:extLst>
              <a:ext uri="{FF2B5EF4-FFF2-40B4-BE49-F238E27FC236}">
                <a16:creationId xmlns:a16="http://schemas.microsoft.com/office/drawing/2014/main" id="{6AA23C0F-44CB-4F17-BBD7-40F19A3053C1}"/>
              </a:ext>
            </a:extLst>
          </p:cNvPr>
          <p:cNvSpPr txBox="1"/>
          <p:nvPr/>
        </p:nvSpPr>
        <p:spPr>
          <a:xfrm>
            <a:off x="1136822" y="1132858"/>
            <a:ext cx="10216978" cy="1548000"/>
          </a:xfrm>
          <a:prstGeom prst="rect">
            <a:avLst/>
          </a:prstGeom>
          <a:noFill/>
          <a:ln w="25400">
            <a:solidFill>
              <a:srgbClr val="004CA0"/>
            </a:solidFill>
          </a:ln>
        </p:spPr>
        <p:txBody>
          <a:bodyPr wrap="square" rtlCol="0">
            <a:spAutoFit/>
          </a:bodyPr>
          <a:lstStyle/>
          <a:p>
            <a:endParaRPr lang="en-US" dirty="0"/>
          </a:p>
        </p:txBody>
      </p:sp>
      <p:sp>
        <p:nvSpPr>
          <p:cNvPr id="6" name="圆角矩形 15">
            <a:extLst>
              <a:ext uri="{FF2B5EF4-FFF2-40B4-BE49-F238E27FC236}">
                <a16:creationId xmlns:a16="http://schemas.microsoft.com/office/drawing/2014/main" id="{2659E5E4-C3D1-4397-8BAB-6D4AA5774B69}"/>
              </a:ext>
            </a:extLst>
          </p:cNvPr>
          <p:cNvSpPr/>
          <p:nvPr/>
        </p:nvSpPr>
        <p:spPr>
          <a:xfrm>
            <a:off x="618016" y="3050136"/>
            <a:ext cx="518806" cy="1548000"/>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b="1" dirty="0">
                <a:latin typeface="Microsoft YaHei" panose="020B0503020204020204" pitchFamily="34" charset="-122"/>
                <a:ea typeface="Microsoft YaHei" panose="020B0503020204020204" pitchFamily="34" charset="-122"/>
              </a:rPr>
              <a:t>建设思路</a:t>
            </a:r>
          </a:p>
        </p:txBody>
      </p:sp>
      <p:sp>
        <p:nvSpPr>
          <p:cNvPr id="7" name="文本框 6">
            <a:extLst>
              <a:ext uri="{FF2B5EF4-FFF2-40B4-BE49-F238E27FC236}">
                <a16:creationId xmlns:a16="http://schemas.microsoft.com/office/drawing/2014/main" id="{008D53E0-261D-45F1-9881-CFE6E6186F2F}"/>
              </a:ext>
            </a:extLst>
          </p:cNvPr>
          <p:cNvSpPr txBox="1"/>
          <p:nvPr/>
        </p:nvSpPr>
        <p:spPr>
          <a:xfrm>
            <a:off x="1136822" y="3050136"/>
            <a:ext cx="10216978" cy="1548000"/>
          </a:xfrm>
          <a:prstGeom prst="rect">
            <a:avLst/>
          </a:prstGeom>
          <a:noFill/>
          <a:ln w="25400">
            <a:solidFill>
              <a:srgbClr val="004CA0"/>
            </a:solidFill>
          </a:ln>
        </p:spPr>
        <p:txBody>
          <a:bodyPr wrap="square" rtlCol="0">
            <a:spAutoFit/>
          </a:bodyPr>
          <a:lstStyle/>
          <a:p>
            <a:endParaRPr lang="en-US" dirty="0"/>
          </a:p>
        </p:txBody>
      </p:sp>
      <p:sp>
        <p:nvSpPr>
          <p:cNvPr id="8" name="圆角矩形 15">
            <a:extLst>
              <a:ext uri="{FF2B5EF4-FFF2-40B4-BE49-F238E27FC236}">
                <a16:creationId xmlns:a16="http://schemas.microsoft.com/office/drawing/2014/main" id="{87E498CB-9FD0-444C-B516-BE09FC770D16}"/>
              </a:ext>
            </a:extLst>
          </p:cNvPr>
          <p:cNvSpPr/>
          <p:nvPr/>
        </p:nvSpPr>
        <p:spPr>
          <a:xfrm>
            <a:off x="618016" y="4926534"/>
            <a:ext cx="518806" cy="1548000"/>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b="1" dirty="0">
                <a:latin typeface="Microsoft YaHei" panose="020B0503020204020204" pitchFamily="34" charset="-122"/>
                <a:ea typeface="Microsoft YaHei" panose="020B0503020204020204" pitchFamily="34" charset="-122"/>
              </a:rPr>
              <a:t>教改项目</a:t>
            </a:r>
          </a:p>
        </p:txBody>
      </p:sp>
      <p:sp>
        <p:nvSpPr>
          <p:cNvPr id="9" name="文本框 8">
            <a:extLst>
              <a:ext uri="{FF2B5EF4-FFF2-40B4-BE49-F238E27FC236}">
                <a16:creationId xmlns:a16="http://schemas.microsoft.com/office/drawing/2014/main" id="{493D46C6-C2C9-422D-869C-3A02B7545004}"/>
              </a:ext>
            </a:extLst>
          </p:cNvPr>
          <p:cNvSpPr txBox="1"/>
          <p:nvPr/>
        </p:nvSpPr>
        <p:spPr>
          <a:xfrm>
            <a:off x="1136822" y="4926534"/>
            <a:ext cx="10216978" cy="1548000"/>
          </a:xfrm>
          <a:prstGeom prst="rect">
            <a:avLst/>
          </a:prstGeom>
          <a:noFill/>
          <a:ln w="25400">
            <a:solidFill>
              <a:srgbClr val="004CA0"/>
            </a:solidFill>
          </a:ln>
        </p:spPr>
        <p:txBody>
          <a:bodyPr wrap="square" rtlCol="0">
            <a:spAutoFit/>
          </a:bodyPr>
          <a:lstStyle/>
          <a:p>
            <a:endParaRPr lang="en-US" dirty="0"/>
          </a:p>
        </p:txBody>
      </p:sp>
      <p:graphicFrame>
        <p:nvGraphicFramePr>
          <p:cNvPr id="10" name="表格 10">
            <a:extLst>
              <a:ext uri="{FF2B5EF4-FFF2-40B4-BE49-F238E27FC236}">
                <a16:creationId xmlns:a16="http://schemas.microsoft.com/office/drawing/2014/main" id="{62627A8D-CAF1-42AA-BD64-73583891DED9}"/>
              </a:ext>
            </a:extLst>
          </p:cNvPr>
          <p:cNvGraphicFramePr>
            <a:graphicFrameLocks noGrp="1"/>
          </p:cNvGraphicFramePr>
          <p:nvPr/>
        </p:nvGraphicFramePr>
        <p:xfrm>
          <a:off x="1440013" y="5130782"/>
          <a:ext cx="9615165" cy="1188720"/>
        </p:xfrm>
        <a:graphic>
          <a:graphicData uri="http://schemas.openxmlformats.org/drawingml/2006/table">
            <a:tbl>
              <a:tblPr firstRow="1" bandRow="1">
                <a:tableStyleId>{5940675A-B579-460E-94D1-54222C63F5DA}</a:tableStyleId>
              </a:tblPr>
              <a:tblGrid>
                <a:gridCol w="2983705">
                  <a:extLst>
                    <a:ext uri="{9D8B030D-6E8A-4147-A177-3AD203B41FA5}">
                      <a16:colId xmlns:a16="http://schemas.microsoft.com/office/drawing/2014/main" val="3915616170"/>
                    </a:ext>
                  </a:extLst>
                </a:gridCol>
                <a:gridCol w="5585254">
                  <a:extLst>
                    <a:ext uri="{9D8B030D-6E8A-4147-A177-3AD203B41FA5}">
                      <a16:colId xmlns:a16="http://schemas.microsoft.com/office/drawing/2014/main" val="980963775"/>
                    </a:ext>
                  </a:extLst>
                </a:gridCol>
                <a:gridCol w="1046206">
                  <a:extLst>
                    <a:ext uri="{9D8B030D-6E8A-4147-A177-3AD203B41FA5}">
                      <a16:colId xmlns:a16="http://schemas.microsoft.com/office/drawing/2014/main" val="1523419874"/>
                    </a:ext>
                  </a:extLst>
                </a:gridCol>
              </a:tblGrid>
              <a:tr h="370840">
                <a:tc>
                  <a:txBody>
                    <a:bodyPr/>
                    <a:lstStyle/>
                    <a:p>
                      <a:pPr algn="ctr"/>
                      <a:r>
                        <a:rPr lang="zh-CN" altLang="en-US" sz="2000" b="1" dirty="0"/>
                        <a:t>教育部产学合作协同育人</a:t>
                      </a:r>
                      <a:endParaRPr lang="en-US" sz="2000" b="1" dirty="0"/>
                    </a:p>
                  </a:txBody>
                  <a:tcPr/>
                </a:tc>
                <a:tc>
                  <a:txBody>
                    <a:bodyPr/>
                    <a:lstStyle/>
                    <a:p>
                      <a:pPr algn="ctr"/>
                      <a:r>
                        <a:rPr lang="zh-CN" altLang="en-US" sz="2000" b="1" dirty="0"/>
                        <a:t>基于国产自主指令集的编译实验慕课建设</a:t>
                      </a:r>
                      <a:endParaRPr lang="en-US" sz="2000" b="1" dirty="0"/>
                    </a:p>
                  </a:txBody>
                  <a:tcPr/>
                </a:tc>
                <a:tc>
                  <a:txBody>
                    <a:bodyPr/>
                    <a:lstStyle/>
                    <a:p>
                      <a:pPr algn="ctr"/>
                      <a:r>
                        <a:rPr lang="zh-CN" altLang="en-US" sz="2000" b="1" dirty="0"/>
                        <a:t>负责人</a:t>
                      </a:r>
                      <a:endParaRPr lang="en-US" sz="2000" b="1" dirty="0"/>
                    </a:p>
                  </a:txBody>
                  <a:tcPr/>
                </a:tc>
                <a:extLst>
                  <a:ext uri="{0D108BD9-81ED-4DB2-BD59-A6C34878D82A}">
                    <a16:rowId xmlns:a16="http://schemas.microsoft.com/office/drawing/2014/main" val="3022524369"/>
                  </a:ext>
                </a:extLst>
              </a:tr>
              <a:tr h="370840">
                <a:tc>
                  <a:txBody>
                    <a:bodyPr/>
                    <a:lstStyle/>
                    <a:p>
                      <a:pPr algn="ctr"/>
                      <a:r>
                        <a:rPr lang="zh-CN" altLang="en-US" sz="2000" b="1" dirty="0"/>
                        <a:t>教育部供需对接就业育人</a:t>
                      </a:r>
                      <a:endParaRPr lang="en-US" sz="2000" b="1" dirty="0"/>
                    </a:p>
                  </a:txBody>
                  <a:tcPr/>
                </a:tc>
                <a:tc>
                  <a:txBody>
                    <a:bodyPr/>
                    <a:lstStyle/>
                    <a:p>
                      <a:pPr algn="ctr"/>
                      <a:r>
                        <a:rPr lang="zh-CN" altLang="en-US" sz="2000" b="1" dirty="0"/>
                        <a:t>大模型分布式高效并行训练方法研究</a:t>
                      </a:r>
                      <a:endParaRPr lang="en-US" sz="2000" b="1" dirty="0"/>
                    </a:p>
                  </a:txBody>
                  <a:tcPr/>
                </a:tc>
                <a:tc>
                  <a:txBody>
                    <a:bodyPr/>
                    <a:lstStyle/>
                    <a:p>
                      <a:pPr algn="ctr"/>
                      <a:r>
                        <a:rPr lang="zh-CN" altLang="en-US" sz="2000" b="1" dirty="0"/>
                        <a:t>负责人</a:t>
                      </a:r>
                      <a:endParaRPr lang="en-US" sz="2000" b="1" dirty="0"/>
                    </a:p>
                  </a:txBody>
                  <a:tcPr/>
                </a:tc>
                <a:extLst>
                  <a:ext uri="{0D108BD9-81ED-4DB2-BD59-A6C34878D82A}">
                    <a16:rowId xmlns:a16="http://schemas.microsoft.com/office/drawing/2014/main" val="3765300015"/>
                  </a:ext>
                </a:extLst>
              </a:tr>
              <a:tr h="370840">
                <a:tc>
                  <a:txBody>
                    <a:bodyPr/>
                    <a:lstStyle/>
                    <a:p>
                      <a:pPr algn="ctr"/>
                      <a:r>
                        <a:rPr lang="zh-CN" altLang="en-US" sz="2000" b="1" dirty="0"/>
                        <a:t>安徽省省级教学研究</a:t>
                      </a:r>
                      <a:endParaRPr lang="en-US" sz="2000" b="1" dirty="0"/>
                    </a:p>
                  </a:txBody>
                  <a:tcPr/>
                </a:tc>
                <a:tc>
                  <a:txBody>
                    <a:bodyPr/>
                    <a:lstStyle/>
                    <a:p>
                      <a:pPr algn="ctr"/>
                      <a:r>
                        <a:rPr lang="zh-CN" altLang="en-US" sz="2000" b="1" dirty="0"/>
                        <a:t>以系统能力培养为导向的编译实验教学改革</a:t>
                      </a:r>
                      <a:endParaRPr lang="en-US" sz="2000" b="1" dirty="0"/>
                    </a:p>
                  </a:txBody>
                  <a:tcPr/>
                </a:tc>
                <a:tc>
                  <a:txBody>
                    <a:bodyPr/>
                    <a:lstStyle/>
                    <a:p>
                      <a:pPr algn="ctr"/>
                      <a:r>
                        <a:rPr lang="zh-CN" altLang="en-US" sz="2000" b="1" dirty="0"/>
                        <a:t>负责人</a:t>
                      </a:r>
                      <a:endParaRPr lang="en-US" sz="2000" b="1" dirty="0"/>
                    </a:p>
                  </a:txBody>
                  <a:tcPr/>
                </a:tc>
                <a:extLst>
                  <a:ext uri="{0D108BD9-81ED-4DB2-BD59-A6C34878D82A}">
                    <a16:rowId xmlns:a16="http://schemas.microsoft.com/office/drawing/2014/main" val="3673283977"/>
                  </a:ext>
                </a:extLst>
              </a:tr>
            </a:tbl>
          </a:graphicData>
        </a:graphic>
      </p:graphicFrame>
      <p:sp>
        <p:nvSpPr>
          <p:cNvPr id="12" name="文本框 11">
            <a:extLst>
              <a:ext uri="{FF2B5EF4-FFF2-40B4-BE49-F238E27FC236}">
                <a16:creationId xmlns:a16="http://schemas.microsoft.com/office/drawing/2014/main" id="{2D10E1C0-DB37-4550-A9A7-ADACC5791B4B}"/>
              </a:ext>
            </a:extLst>
          </p:cNvPr>
          <p:cNvSpPr txBox="1"/>
          <p:nvPr/>
        </p:nvSpPr>
        <p:spPr>
          <a:xfrm>
            <a:off x="1228552" y="3285527"/>
            <a:ext cx="10033517" cy="1077218"/>
          </a:xfrm>
          <a:prstGeom prst="rect">
            <a:avLst/>
          </a:prstGeom>
          <a:noFill/>
        </p:spPr>
        <p:txBody>
          <a:bodyPr wrap="none" rtlCol="0">
            <a:spAutoFit/>
          </a:bodyPr>
          <a:lstStyle/>
          <a:p>
            <a:pPr algn="ctr"/>
            <a:r>
              <a:rPr lang="zh-CN" altLang="en-US" sz="3200" b="1" dirty="0"/>
              <a:t>围绕</a:t>
            </a:r>
            <a:r>
              <a:rPr lang="zh-CN" altLang="en-US" sz="3200" b="1" dirty="0">
                <a:solidFill>
                  <a:srgbClr val="0000FF"/>
                </a:solidFill>
              </a:rPr>
              <a:t>自主可控</a:t>
            </a:r>
            <a:r>
              <a:rPr lang="zh-CN" altLang="en-US" sz="3200" b="1" dirty="0"/>
              <a:t>芯片技术，突出</a:t>
            </a:r>
            <a:r>
              <a:rPr lang="zh-CN" altLang="en-US" sz="3200" b="1" dirty="0">
                <a:solidFill>
                  <a:srgbClr val="0000FF"/>
                </a:solidFill>
              </a:rPr>
              <a:t>工程实践</a:t>
            </a:r>
            <a:r>
              <a:rPr lang="zh-CN" altLang="en-US" sz="3200" b="1" dirty="0"/>
              <a:t>训练</a:t>
            </a:r>
            <a:endParaRPr lang="en-US" altLang="zh-CN" sz="3200" b="1" dirty="0"/>
          </a:p>
          <a:p>
            <a:pPr algn="ctr"/>
            <a:r>
              <a:rPr lang="zh-CN" altLang="en-US" sz="3200" b="1" dirty="0"/>
              <a:t>培养具备</a:t>
            </a:r>
            <a:r>
              <a:rPr lang="zh-CN" altLang="en-US" sz="3200" b="1" dirty="0">
                <a:solidFill>
                  <a:srgbClr val="0000FF"/>
                </a:solidFill>
              </a:rPr>
              <a:t>创新精神</a:t>
            </a:r>
            <a:r>
              <a:rPr lang="zh-CN" altLang="en-US" sz="3200" b="1" dirty="0"/>
              <a:t>和</a:t>
            </a:r>
            <a:r>
              <a:rPr lang="zh-CN" altLang="en-US" sz="3200" b="1" dirty="0">
                <a:solidFill>
                  <a:srgbClr val="0000FF"/>
                </a:solidFill>
              </a:rPr>
              <a:t>系统能力</a:t>
            </a:r>
            <a:r>
              <a:rPr lang="zh-CN" altLang="en-US" sz="3200" b="1" dirty="0"/>
              <a:t>的</a:t>
            </a:r>
            <a:r>
              <a:rPr lang="zh-CN" altLang="en-US" sz="3200" b="1" dirty="0">
                <a:solidFill>
                  <a:srgbClr val="0000FF"/>
                </a:solidFill>
              </a:rPr>
              <a:t>复合型高性能计算人才</a:t>
            </a:r>
            <a:endParaRPr lang="en-US" sz="3200" b="1" dirty="0">
              <a:solidFill>
                <a:srgbClr val="0000FF"/>
              </a:solidFill>
            </a:endParaRPr>
          </a:p>
        </p:txBody>
      </p:sp>
      <p:sp>
        <p:nvSpPr>
          <p:cNvPr id="16" name="文本框 15">
            <a:extLst>
              <a:ext uri="{FF2B5EF4-FFF2-40B4-BE49-F238E27FC236}">
                <a16:creationId xmlns:a16="http://schemas.microsoft.com/office/drawing/2014/main" id="{61DE5E2B-A8B9-4C1E-B13B-A5A49700F345}"/>
              </a:ext>
            </a:extLst>
          </p:cNvPr>
          <p:cNvSpPr txBox="1"/>
          <p:nvPr/>
        </p:nvSpPr>
        <p:spPr>
          <a:xfrm>
            <a:off x="1186035" y="1164000"/>
            <a:ext cx="5673348" cy="1384995"/>
          </a:xfrm>
          <a:prstGeom prst="rect">
            <a:avLst/>
          </a:prstGeom>
          <a:noFill/>
        </p:spPr>
        <p:txBody>
          <a:bodyPr wrap="none" rtlCol="0">
            <a:spAutoFit/>
          </a:bodyPr>
          <a:lstStyle/>
          <a:p>
            <a:pPr marL="457200" indent="-457200">
              <a:buFont typeface="Wingdings" panose="05000000000000000000" pitchFamily="2" charset="2"/>
              <a:buChar char="q"/>
            </a:pPr>
            <a:r>
              <a:rPr lang="zh-CN" altLang="en-US" sz="2800" b="1" dirty="0">
                <a:latin typeface="+mn-ea"/>
              </a:rPr>
              <a:t>高性能芯片禁运，国产芯片突围</a:t>
            </a:r>
            <a:endParaRPr lang="en-US" altLang="zh-CN" sz="2800" b="1" dirty="0">
              <a:latin typeface="+mn-ea"/>
            </a:endParaRPr>
          </a:p>
          <a:p>
            <a:pPr marL="457200" indent="-457200">
              <a:buFont typeface="Wingdings" panose="05000000000000000000" pitchFamily="2" charset="2"/>
              <a:buChar char="q"/>
            </a:pPr>
            <a:r>
              <a:rPr lang="zh-CN" altLang="en-US" sz="2800" b="1" dirty="0">
                <a:latin typeface="+mn-ea"/>
              </a:rPr>
              <a:t>编译尖端人才储备与产能不足</a:t>
            </a:r>
            <a:endParaRPr lang="en-US" altLang="zh-CN" sz="2800" b="1" dirty="0">
              <a:latin typeface="+mn-ea"/>
            </a:endParaRPr>
          </a:p>
          <a:p>
            <a:pPr marL="457200" indent="-457200">
              <a:buFont typeface="Wingdings" panose="05000000000000000000" pitchFamily="2" charset="2"/>
              <a:buChar char="q"/>
            </a:pPr>
            <a:r>
              <a:rPr lang="zh-CN" altLang="en-US" sz="2800" b="1" dirty="0">
                <a:latin typeface="+mn-ea"/>
              </a:rPr>
              <a:t>“打好基础软件国产化攻坚战”</a:t>
            </a:r>
            <a:endParaRPr lang="en-US" sz="2800" b="1" dirty="0">
              <a:latin typeface="+mn-ea"/>
            </a:endParaRPr>
          </a:p>
        </p:txBody>
      </p:sp>
      <p:pic>
        <p:nvPicPr>
          <p:cNvPr id="18" name="图片 17">
            <a:extLst>
              <a:ext uri="{FF2B5EF4-FFF2-40B4-BE49-F238E27FC236}">
                <a16:creationId xmlns:a16="http://schemas.microsoft.com/office/drawing/2014/main" id="{F0E6CEE8-E7BF-43F0-B620-110BDDFD378B}"/>
              </a:ext>
            </a:extLst>
          </p:cNvPr>
          <p:cNvPicPr>
            <a:picLocks noChangeAspect="1"/>
          </p:cNvPicPr>
          <p:nvPr/>
        </p:nvPicPr>
        <p:blipFill rotWithShape="1">
          <a:blip r:embed="rId3"/>
          <a:srcRect r="6652" b="37501"/>
          <a:stretch/>
        </p:blipFill>
        <p:spPr>
          <a:xfrm>
            <a:off x="6908596" y="1250790"/>
            <a:ext cx="4341113" cy="1312136"/>
          </a:xfrm>
          <a:prstGeom prst="rect">
            <a:avLst/>
          </a:prstGeom>
          <a:ln>
            <a:noFill/>
          </a:ln>
          <a:effectLst>
            <a:outerShdw blurRad="190500" algn="tl" rotWithShape="0">
              <a:srgbClr val="000000">
                <a:alpha val="70000"/>
              </a:srgbClr>
            </a:outerShdw>
          </a:effectLst>
        </p:spPr>
      </p:pic>
      <p:sp>
        <p:nvSpPr>
          <p:cNvPr id="19" name="箭头: 下 18">
            <a:extLst>
              <a:ext uri="{FF2B5EF4-FFF2-40B4-BE49-F238E27FC236}">
                <a16:creationId xmlns:a16="http://schemas.microsoft.com/office/drawing/2014/main" id="{42D10305-B22D-4D92-B20C-B263567590EF}"/>
              </a:ext>
            </a:extLst>
          </p:cNvPr>
          <p:cNvSpPr/>
          <p:nvPr/>
        </p:nvSpPr>
        <p:spPr>
          <a:xfrm>
            <a:off x="5436973" y="2680858"/>
            <a:ext cx="792000" cy="46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下 19">
            <a:extLst>
              <a:ext uri="{FF2B5EF4-FFF2-40B4-BE49-F238E27FC236}">
                <a16:creationId xmlns:a16="http://schemas.microsoft.com/office/drawing/2014/main" id="{FB276C11-0BEA-4507-B94E-E8F8B0047E11}"/>
              </a:ext>
            </a:extLst>
          </p:cNvPr>
          <p:cNvSpPr/>
          <p:nvPr/>
        </p:nvSpPr>
        <p:spPr>
          <a:xfrm rot="10800000">
            <a:off x="5436973" y="4427521"/>
            <a:ext cx="792000" cy="46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336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398EB20-494C-4946-BB6E-0894F4F8BC0D}"/>
              </a:ext>
            </a:extLst>
          </p:cNvPr>
          <p:cNvSpPr>
            <a:spLocks noGrp="1"/>
          </p:cNvSpPr>
          <p:nvPr>
            <p:ph idx="1"/>
          </p:nvPr>
        </p:nvSpPr>
        <p:spPr>
          <a:xfrm>
            <a:off x="146516" y="5615940"/>
            <a:ext cx="11901001" cy="1046117"/>
          </a:xfrm>
        </p:spPr>
        <p:txBody>
          <a:bodyPr>
            <a:normAutofit/>
          </a:bodyPr>
          <a:lstStyle/>
          <a:p>
            <a:r>
              <a:rPr lang="zh-CN" altLang="en-US" dirty="0"/>
              <a:t>部分高校未开展编译实践；部分学校未贯通编译实践的全部环节；</a:t>
            </a:r>
            <a:r>
              <a:rPr lang="en-US" altLang="zh-CN" dirty="0"/>
              <a:t>LLVM</a:t>
            </a:r>
            <a:r>
              <a:rPr lang="zh-CN" altLang="en-US" dirty="0"/>
              <a:t>重要但未被广泛采用；</a:t>
            </a:r>
            <a:r>
              <a:rPr lang="en-US" altLang="zh-CN" dirty="0"/>
              <a:t>x86</a:t>
            </a:r>
            <a:r>
              <a:rPr lang="zh-CN" altLang="en-US" dirty="0"/>
              <a:t>和</a:t>
            </a:r>
            <a:r>
              <a:rPr lang="en-US" altLang="zh-CN" dirty="0"/>
              <a:t>RISC-V</a:t>
            </a:r>
            <a:r>
              <a:rPr lang="zh-CN" altLang="en-US" dirty="0"/>
              <a:t>仍是主流；国产自主体系未体现</a:t>
            </a:r>
            <a:endParaRPr lang="en-US" dirty="0"/>
          </a:p>
        </p:txBody>
      </p:sp>
      <p:sp>
        <p:nvSpPr>
          <p:cNvPr id="3" name="标题 2">
            <a:extLst>
              <a:ext uri="{FF2B5EF4-FFF2-40B4-BE49-F238E27FC236}">
                <a16:creationId xmlns:a16="http://schemas.microsoft.com/office/drawing/2014/main" id="{079E1B2C-B749-4902-A4DC-37F229209B15}"/>
              </a:ext>
            </a:extLst>
          </p:cNvPr>
          <p:cNvSpPr>
            <a:spLocks noGrp="1"/>
          </p:cNvSpPr>
          <p:nvPr>
            <p:ph type="title"/>
          </p:nvPr>
        </p:nvSpPr>
        <p:spPr/>
        <p:txBody>
          <a:bodyPr/>
          <a:lstStyle/>
          <a:p>
            <a:r>
              <a:rPr lang="zh-CN" altLang="en-US" dirty="0"/>
              <a:t>国内外实践体系调研</a:t>
            </a:r>
            <a:endParaRPr lang="en-US" dirty="0"/>
          </a:p>
        </p:txBody>
      </p:sp>
      <p:graphicFrame>
        <p:nvGraphicFramePr>
          <p:cNvPr id="4" name="表格 3">
            <a:extLst>
              <a:ext uri="{FF2B5EF4-FFF2-40B4-BE49-F238E27FC236}">
                <a16:creationId xmlns:a16="http://schemas.microsoft.com/office/drawing/2014/main" id="{D517461A-6A0A-46B5-8845-B35E5796B300}"/>
              </a:ext>
            </a:extLst>
          </p:cNvPr>
          <p:cNvGraphicFramePr>
            <a:graphicFrameLocks noGrp="1"/>
          </p:cNvGraphicFramePr>
          <p:nvPr/>
        </p:nvGraphicFramePr>
        <p:xfrm>
          <a:off x="483870" y="1341915"/>
          <a:ext cx="11224259" cy="4103926"/>
        </p:xfrm>
        <a:graphic>
          <a:graphicData uri="http://schemas.openxmlformats.org/drawingml/2006/table">
            <a:tbl>
              <a:tblPr>
                <a:tableStyleId>{3C2FFA5D-87B4-456A-9821-1D502468CF0F}</a:tableStyleId>
              </a:tblPr>
              <a:tblGrid>
                <a:gridCol w="796290">
                  <a:extLst>
                    <a:ext uri="{9D8B030D-6E8A-4147-A177-3AD203B41FA5}">
                      <a16:colId xmlns:a16="http://schemas.microsoft.com/office/drawing/2014/main" val="3590161742"/>
                    </a:ext>
                  </a:extLst>
                </a:gridCol>
                <a:gridCol w="1201822">
                  <a:extLst>
                    <a:ext uri="{9D8B030D-6E8A-4147-A177-3AD203B41FA5}">
                      <a16:colId xmlns:a16="http://schemas.microsoft.com/office/drawing/2014/main" val="1574732012"/>
                    </a:ext>
                  </a:extLst>
                </a:gridCol>
                <a:gridCol w="1188273">
                  <a:extLst>
                    <a:ext uri="{9D8B030D-6E8A-4147-A177-3AD203B41FA5}">
                      <a16:colId xmlns:a16="http://schemas.microsoft.com/office/drawing/2014/main" val="206181921"/>
                    </a:ext>
                  </a:extLst>
                </a:gridCol>
                <a:gridCol w="1248822">
                  <a:extLst>
                    <a:ext uri="{9D8B030D-6E8A-4147-A177-3AD203B41FA5}">
                      <a16:colId xmlns:a16="http://schemas.microsoft.com/office/drawing/2014/main" val="2348280481"/>
                    </a:ext>
                  </a:extLst>
                </a:gridCol>
                <a:gridCol w="1748350">
                  <a:extLst>
                    <a:ext uri="{9D8B030D-6E8A-4147-A177-3AD203B41FA5}">
                      <a16:colId xmlns:a16="http://schemas.microsoft.com/office/drawing/2014/main" val="2648978150"/>
                    </a:ext>
                  </a:extLst>
                </a:gridCol>
                <a:gridCol w="1173136">
                  <a:extLst>
                    <a:ext uri="{9D8B030D-6E8A-4147-A177-3AD203B41FA5}">
                      <a16:colId xmlns:a16="http://schemas.microsoft.com/office/drawing/2014/main" val="278742705"/>
                    </a:ext>
                  </a:extLst>
                </a:gridCol>
                <a:gridCol w="1793763">
                  <a:extLst>
                    <a:ext uri="{9D8B030D-6E8A-4147-A177-3AD203B41FA5}">
                      <a16:colId xmlns:a16="http://schemas.microsoft.com/office/drawing/2014/main" val="3440232750"/>
                    </a:ext>
                  </a:extLst>
                </a:gridCol>
                <a:gridCol w="1089882">
                  <a:extLst>
                    <a:ext uri="{9D8B030D-6E8A-4147-A177-3AD203B41FA5}">
                      <a16:colId xmlns:a16="http://schemas.microsoft.com/office/drawing/2014/main" val="2637516887"/>
                    </a:ext>
                  </a:extLst>
                </a:gridCol>
                <a:gridCol w="983921">
                  <a:extLst>
                    <a:ext uri="{9D8B030D-6E8A-4147-A177-3AD203B41FA5}">
                      <a16:colId xmlns:a16="http://schemas.microsoft.com/office/drawing/2014/main" val="464813005"/>
                    </a:ext>
                  </a:extLst>
                </a:gridCol>
              </a:tblGrid>
              <a:tr h="493811">
                <a:tc gridSpan="2">
                  <a:txBody>
                    <a:bodyPr/>
                    <a:lstStyle/>
                    <a:p>
                      <a:pPr algn="ctr" fontAlgn="ctr" latinLnBrk="0"/>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hMerge="1">
                  <a:txBody>
                    <a:bodyPr/>
                    <a:lstStyle/>
                    <a:p>
                      <a:pPr algn="ctr" fontAlgn="ctr" latinLnBrk="0"/>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前端语言类型</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词法器</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语法器</a:t>
                      </a:r>
                    </a:p>
                  </a:txBody>
                  <a:tcPr anchor="ctr"/>
                </a:tc>
                <a:tc>
                  <a:txBody>
                    <a:bodyPr/>
                    <a:lstStyle/>
                    <a:p>
                      <a:pPr algn="ctr" fontAlgn="ctr" latinLnBrk="0"/>
                      <a:r>
                        <a:rPr lang="zh-CN" altLang="en-US" sz="1600" b="0" i="0" baseline="0">
                          <a:solidFill>
                            <a:srgbClr val="000000"/>
                          </a:solidFill>
                          <a:effectLst/>
                          <a:latin typeface="Arial" panose="020B0604020202020204" pitchFamily="34" charset="0"/>
                          <a:ea typeface="微软雅黑" panose="020B0503020204020204" pitchFamily="34" charset="-122"/>
                        </a:rPr>
                        <a:t>中间代码生成</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后端代码生成</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中间代码优化</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寄存器分配</a:t>
                      </a:r>
                    </a:p>
                  </a:txBody>
                  <a:tcPr anchor="ctr"/>
                </a:tc>
                <a:extLst>
                  <a:ext uri="{0D108BD9-81ED-4DB2-BD59-A6C34878D82A}">
                    <a16:rowId xmlns:a16="http://schemas.microsoft.com/office/drawing/2014/main" val="3199581922"/>
                  </a:ext>
                </a:extLst>
              </a:tr>
              <a:tr h="493811">
                <a:tc rowSpan="2">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国外</a:t>
                      </a:r>
                      <a:endParaRPr lang="en-US" altLang="zh-CN" sz="1600" b="0" i="0" baseline="0" dirty="0">
                        <a:solidFill>
                          <a:srgbClr val="000000"/>
                        </a:solidFill>
                        <a:effectLst/>
                        <a:latin typeface="Arial" panose="020B0604020202020204" pitchFamily="34" charset="0"/>
                        <a:ea typeface="微软雅黑" panose="020B0503020204020204" pitchFamily="34" charset="-122"/>
                      </a:endParaRPr>
                    </a:p>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高校</a:t>
                      </a:r>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ETH</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　</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LLVM</a:t>
                      </a:r>
                    </a:p>
                  </a:txBody>
                  <a:tcPr anchor="ctr"/>
                </a:tc>
                <a:tc>
                  <a:txBody>
                    <a:bodyPr/>
                    <a:lstStyle/>
                    <a:p>
                      <a:pPr algn="ctr" fontAlgn="ctr" latinLnBrk="0"/>
                      <a:r>
                        <a:rPr lang="en-US" altLang="zh-CN" sz="1600" b="0" i="0" baseline="0" dirty="0">
                          <a:solidFill>
                            <a:srgbClr val="000000"/>
                          </a:solidFill>
                          <a:effectLst/>
                          <a:latin typeface="Arial" panose="020B0604020202020204" pitchFamily="34" charset="0"/>
                          <a:ea typeface="微软雅黑" panose="020B0503020204020204" pitchFamily="34" charset="-122"/>
                        </a:rPr>
                        <a:t>x</a:t>
                      </a:r>
                      <a:r>
                        <a:rPr lang="en-US" sz="1600" b="0" i="0" baseline="0" dirty="0">
                          <a:solidFill>
                            <a:srgbClr val="000000"/>
                          </a:solidFill>
                          <a:effectLst/>
                          <a:latin typeface="Arial" panose="020B0604020202020204" pitchFamily="34" charset="0"/>
                          <a:ea typeface="微软雅黑" panose="020B0503020204020204" pitchFamily="34" charset="-122"/>
                        </a:rPr>
                        <a:t>86</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3865311216"/>
                  </a:ext>
                </a:extLst>
              </a:tr>
              <a:tr h="526474">
                <a:tc vMerge="1">
                  <a:txBody>
                    <a:bodyPr/>
                    <a:lstStyle/>
                    <a:p>
                      <a:pPr algn="ctr" fontAlgn="ctr" latinLnBrk="0"/>
                      <a:endParaRPr lang="en-US" sz="1100" b="1"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剑桥</a:t>
                      </a:r>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a:txBody>
                    <a:bodyPr/>
                    <a:lstStyle/>
                    <a:p>
                      <a:pPr algn="ctr" fontAlgn="ctr" latinLnBrk="0"/>
                      <a:r>
                        <a:rPr lang="zh-CN" altLang="en-US" sz="1600" b="0" i="0" baseline="0">
                          <a:solidFill>
                            <a:srgbClr val="000000"/>
                          </a:solidFill>
                          <a:effectLst/>
                          <a:latin typeface="Arial" panose="020B0604020202020204" pitchFamily="34" charset="0"/>
                          <a:ea typeface="微软雅黑" panose="020B0503020204020204" pitchFamily="34" charset="-122"/>
                        </a:rPr>
                        <a:t>基于</a:t>
                      </a:r>
                      <a:r>
                        <a:rPr lang="en-US" sz="1600" b="0" i="0" baseline="0">
                          <a:solidFill>
                            <a:srgbClr val="000000"/>
                          </a:solidFill>
                          <a:effectLst/>
                          <a:latin typeface="Arial" panose="020B0604020202020204" pitchFamily="34" charset="0"/>
                          <a:ea typeface="微软雅黑" panose="020B0503020204020204" pitchFamily="34" charset="-122"/>
                        </a:rPr>
                        <a:t>Ocaml</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err="1">
                          <a:solidFill>
                            <a:srgbClr val="000000"/>
                          </a:solidFill>
                          <a:effectLst/>
                          <a:latin typeface="Arial" panose="020B0604020202020204" pitchFamily="34" charset="0"/>
                          <a:ea typeface="微软雅黑" panose="020B0503020204020204" pitchFamily="34" charset="-122"/>
                        </a:rPr>
                        <a:t>Ocaml</a:t>
                      </a:r>
                      <a:r>
                        <a:rPr lang="en-US" sz="1600" b="0" i="0" baseline="0" dirty="0">
                          <a:solidFill>
                            <a:srgbClr val="000000"/>
                          </a:solidFill>
                          <a:effectLst/>
                          <a:latin typeface="Arial" panose="020B0604020202020204" pitchFamily="34" charset="0"/>
                          <a:ea typeface="微软雅黑" panose="020B0503020204020204" pitchFamily="34" charset="-122"/>
                        </a:rPr>
                        <a:t> IL</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ARM、RISC-V</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3343616035"/>
                  </a:ext>
                </a:extLst>
              </a:tr>
              <a:tr h="687808">
                <a:tc rowSpan="5">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国内</a:t>
                      </a:r>
                      <a:endParaRPr lang="en-US" altLang="zh-CN" sz="1600" b="0" i="0" baseline="0" dirty="0">
                        <a:solidFill>
                          <a:srgbClr val="000000"/>
                        </a:solidFill>
                        <a:effectLst/>
                        <a:latin typeface="Arial" panose="020B0604020202020204" pitchFamily="34" charset="0"/>
                        <a:ea typeface="微软雅黑" panose="020B0503020204020204" pitchFamily="34" charset="-122"/>
                      </a:endParaRPr>
                    </a:p>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高校</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清华大学</a:t>
                      </a:r>
                      <a:endParaRPr lang="en-US" altLang="zh-CN" sz="1600" b="0" i="0" baseline="0" dirty="0">
                        <a:solidFill>
                          <a:srgbClr val="000000"/>
                        </a:solidFill>
                        <a:effectLst/>
                        <a:latin typeface="Arial" panose="020B0604020202020204" pitchFamily="34" charset="0"/>
                        <a:ea typeface="微软雅黑" panose="020B0503020204020204" pitchFamily="34" charset="-122"/>
                      </a:endParaRPr>
                    </a:p>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（交叉院）</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C/C++/Python</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RISC-V</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1318450829"/>
                  </a:ext>
                </a:extLst>
              </a:tr>
              <a:tr h="299814">
                <a:tc vMerge="1">
                  <a:txBody>
                    <a:bodyPr/>
                    <a:lstStyle/>
                    <a:p>
                      <a:pPr algn="ctr" fontAlgn="ctr" latinLnBrk="0"/>
                      <a:endParaRPr lang="zh-CN" altLang="en-US" sz="1100" b="1"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哈工大</a:t>
                      </a:r>
                    </a:p>
                  </a:txBody>
                  <a:tcPr anchor="ctr"/>
                </a:tc>
                <a:tc>
                  <a:txBody>
                    <a:bodyPr/>
                    <a:lstStyle/>
                    <a:p>
                      <a:pPr algn="ctr" fontAlgn="ctr" latinLnBrk="0"/>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2971175467"/>
                  </a:ext>
                </a:extLst>
              </a:tr>
              <a:tr h="493811">
                <a:tc vMerge="1">
                  <a:txBody>
                    <a:bodyPr/>
                    <a:lstStyle/>
                    <a:p>
                      <a:pPr algn="ctr" fontAlgn="ctr" latinLnBrk="0"/>
                      <a:endParaRPr lang="zh-CN" altLang="en-US" sz="1100" b="1"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ctr" latinLnBrk="0"/>
                      <a:r>
                        <a:rPr lang="zh-CN" altLang="en-US" sz="1600" b="0" i="0" baseline="0">
                          <a:solidFill>
                            <a:srgbClr val="000000"/>
                          </a:solidFill>
                          <a:effectLst/>
                          <a:latin typeface="Arial" panose="020B0604020202020204" pitchFamily="34" charset="0"/>
                          <a:ea typeface="微软雅黑" panose="020B0503020204020204" pitchFamily="34" charset="-122"/>
                        </a:rPr>
                        <a:t>东北大学</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PASCAL</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四地址码</a:t>
                      </a:r>
                    </a:p>
                  </a:txBody>
                  <a:tcPr anchor="ctr"/>
                </a:tc>
                <a:tc>
                  <a:txBody>
                    <a:bodyPr/>
                    <a:lstStyle/>
                    <a:p>
                      <a:pPr algn="ctr" fontAlgn="ctr" latinLnBrk="0"/>
                      <a:r>
                        <a:rPr lang="en-US" altLang="zh-CN" sz="1600" b="0" i="0" baseline="0" dirty="0">
                          <a:solidFill>
                            <a:srgbClr val="000000"/>
                          </a:solidFill>
                          <a:effectLst/>
                          <a:latin typeface="Arial" panose="020B0604020202020204" pitchFamily="34" charset="0"/>
                          <a:ea typeface="微软雅黑" panose="020B0503020204020204" pitchFamily="34" charset="-122"/>
                        </a:rPr>
                        <a:t>x</a:t>
                      </a:r>
                      <a:r>
                        <a:rPr lang="en-US" sz="1600" b="0" i="0" baseline="0" dirty="0">
                          <a:solidFill>
                            <a:srgbClr val="000000"/>
                          </a:solidFill>
                          <a:effectLst/>
                          <a:latin typeface="Arial" panose="020B0604020202020204" pitchFamily="34" charset="0"/>
                          <a:ea typeface="微软雅黑" panose="020B0503020204020204" pitchFamily="34" charset="-122"/>
                        </a:rPr>
                        <a:t>86</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2901069374"/>
                  </a:ext>
                </a:extLst>
              </a:tr>
              <a:tr h="493811">
                <a:tc vMerge="1">
                  <a:txBody>
                    <a:bodyPr/>
                    <a:lstStyle/>
                    <a:p>
                      <a:pPr algn="ctr" fontAlgn="ctr" latinLnBrk="0"/>
                      <a:endParaRPr lang="zh-CN" altLang="en-US" sz="1100" b="1"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ctr" latinLnBrk="0"/>
                      <a:r>
                        <a:rPr lang="zh-CN" altLang="en-US" sz="1600" b="0" i="0" baseline="0" dirty="0">
                          <a:solidFill>
                            <a:srgbClr val="000000"/>
                          </a:solidFill>
                          <a:effectLst/>
                          <a:latin typeface="Arial" panose="020B0604020202020204" pitchFamily="34" charset="0"/>
                          <a:ea typeface="微软雅黑" panose="020B0503020204020204" pitchFamily="34" charset="-122"/>
                        </a:rPr>
                        <a:t>东北师大</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baseline="0" dirty="0">
                          <a:solidFill>
                            <a:srgbClr val="000000"/>
                          </a:solidFill>
                          <a:effectLst/>
                          <a:latin typeface="Arial" panose="020B0604020202020204" pitchFamily="34" charset="0"/>
                          <a:ea typeface="微软雅黑" panose="020B0503020204020204" pitchFamily="34" charset="-122"/>
                        </a:rPr>
                        <a:t>×　</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1730432303"/>
                  </a:ext>
                </a:extLst>
              </a:tr>
              <a:tr h="493811">
                <a:tc vMerge="1">
                  <a:txBody>
                    <a:bodyPr/>
                    <a:lstStyle/>
                    <a:p>
                      <a:pPr algn="ctr" fontAlgn="ctr" latinLnBrk="0"/>
                      <a:endParaRPr lang="zh-CN" altLang="en-US" sz="1100" b="1"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ctr" latinLnBrk="0"/>
                      <a:r>
                        <a:rPr lang="zh-CN" altLang="en-US" sz="1600" b="0" i="0" baseline="0">
                          <a:solidFill>
                            <a:srgbClr val="000000"/>
                          </a:solidFill>
                          <a:effectLst/>
                          <a:latin typeface="Arial" panose="020B0604020202020204" pitchFamily="34" charset="0"/>
                          <a:ea typeface="微软雅黑" panose="020B0503020204020204" pitchFamily="34" charset="-122"/>
                        </a:rPr>
                        <a:t>中科大</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C/C++</a:t>
                      </a:r>
                    </a:p>
                  </a:txBody>
                  <a:tcPr anchor="ctr"/>
                </a:tc>
                <a:tc>
                  <a:txBody>
                    <a:bodyPr/>
                    <a:lstStyle/>
                    <a:p>
                      <a:pPr algn="ctr" fontAlgn="ctr" latinLnBrk="0"/>
                      <a:r>
                        <a:rPr lang="en-US" sz="1600" b="0" i="0" baseline="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LLVM</a:t>
                      </a:r>
                    </a:p>
                  </a:txBody>
                  <a:tcPr anchor="ctr"/>
                </a:tc>
                <a:tc>
                  <a:txBody>
                    <a:bodyPr/>
                    <a:lstStyle/>
                    <a:p>
                      <a:pPr algn="ctr" fontAlgn="ctr" latinLnBrk="0"/>
                      <a:r>
                        <a:rPr lang="en-US" altLang="zh-CN" sz="1600" b="0" i="0" baseline="0" dirty="0" err="1">
                          <a:solidFill>
                            <a:srgbClr val="000000"/>
                          </a:solidFill>
                          <a:effectLst/>
                          <a:latin typeface="Arial" panose="020B0604020202020204" pitchFamily="34" charset="0"/>
                          <a:ea typeface="微软雅黑" panose="020B0503020204020204" pitchFamily="34" charset="-122"/>
                        </a:rPr>
                        <a:t>L</a:t>
                      </a:r>
                      <a:r>
                        <a:rPr lang="en-US" sz="1600" b="0" i="0" baseline="0" dirty="0" err="1">
                          <a:solidFill>
                            <a:srgbClr val="000000"/>
                          </a:solidFill>
                          <a:effectLst/>
                          <a:latin typeface="Arial" panose="020B0604020202020204" pitchFamily="34" charset="0"/>
                          <a:ea typeface="微软雅黑" panose="020B0503020204020204" pitchFamily="34" charset="-122"/>
                        </a:rPr>
                        <a:t>oong</a:t>
                      </a:r>
                      <a:r>
                        <a:rPr lang="en-US" altLang="zh-CN" sz="1600" b="0" i="0" baseline="0" dirty="0" err="1">
                          <a:solidFill>
                            <a:srgbClr val="000000"/>
                          </a:solidFill>
                          <a:effectLst/>
                          <a:latin typeface="Arial" panose="020B0604020202020204" pitchFamily="34" charset="0"/>
                          <a:ea typeface="微软雅黑" panose="020B0503020204020204" pitchFamily="34" charset="-122"/>
                        </a:rPr>
                        <a:t>A</a:t>
                      </a:r>
                      <a:r>
                        <a:rPr lang="en-US" sz="1600" b="0" i="0" baseline="0" dirty="0" err="1">
                          <a:solidFill>
                            <a:srgbClr val="000000"/>
                          </a:solidFill>
                          <a:effectLst/>
                          <a:latin typeface="Arial" panose="020B0604020202020204" pitchFamily="34" charset="0"/>
                          <a:ea typeface="微软雅黑" panose="020B0503020204020204" pitchFamily="34" charset="-122"/>
                        </a:rPr>
                        <a:t>rch</a:t>
                      </a:r>
                      <a:endParaRPr lang="en-US" sz="1600" b="0" i="0" baseline="0" dirty="0">
                        <a:solidFill>
                          <a:srgbClr val="000000"/>
                        </a:solidFill>
                        <a:effectLst/>
                        <a:latin typeface="Arial" panose="020B0604020202020204" pitchFamily="34" charset="0"/>
                        <a:ea typeface="微软雅黑" panose="020B0503020204020204" pitchFamily="34" charset="-122"/>
                      </a:endParaRP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tc>
                  <a:txBody>
                    <a:bodyPr/>
                    <a:lstStyle/>
                    <a:p>
                      <a:pPr algn="ctr" fontAlgn="ctr" latinLnBrk="0"/>
                      <a:r>
                        <a:rPr lang="en-US" sz="1600" b="0" i="0" baseline="0" dirty="0">
                          <a:solidFill>
                            <a:srgbClr val="000000"/>
                          </a:solidFill>
                          <a:effectLst/>
                          <a:latin typeface="Arial" panose="020B0604020202020204" pitchFamily="34" charset="0"/>
                          <a:ea typeface="微软雅黑" panose="020B0503020204020204" pitchFamily="34" charset="-122"/>
                        </a:rPr>
                        <a:t>√</a:t>
                      </a:r>
                    </a:p>
                  </a:txBody>
                  <a:tcPr anchor="ctr"/>
                </a:tc>
                <a:extLst>
                  <a:ext uri="{0D108BD9-81ED-4DB2-BD59-A6C34878D82A}">
                    <a16:rowId xmlns:a16="http://schemas.microsoft.com/office/drawing/2014/main" val="2910296966"/>
                  </a:ext>
                </a:extLst>
              </a:tr>
            </a:tbl>
          </a:graphicData>
        </a:graphic>
      </p:graphicFrame>
    </p:spTree>
    <p:extLst>
      <p:ext uri="{BB962C8B-B14F-4D97-AF65-F5344CB8AC3E}">
        <p14:creationId xmlns:p14="http://schemas.microsoft.com/office/powerpoint/2010/main" val="555202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113FCA-41B9-425F-8444-12D58D747474}"/>
              </a:ext>
            </a:extLst>
          </p:cNvPr>
          <p:cNvSpPr>
            <a:spLocks noGrp="1"/>
          </p:cNvSpPr>
          <p:nvPr>
            <p:ph type="title"/>
          </p:nvPr>
        </p:nvSpPr>
        <p:spPr/>
        <p:txBody>
          <a:bodyPr/>
          <a:lstStyle/>
          <a:p>
            <a:r>
              <a:rPr lang="zh-CN" altLang="en-US" dirty="0"/>
              <a:t>编译重要性与人才培养挑战</a:t>
            </a:r>
            <a:endParaRPr lang="en-US" dirty="0"/>
          </a:p>
        </p:txBody>
      </p:sp>
      <p:pic>
        <p:nvPicPr>
          <p:cNvPr id="5" name="Picture 2" descr="LLVM 16.0 ndipo idatulutsidwa ndipo izi ndi nkhani zake | okonda linux">
            <a:extLst>
              <a:ext uri="{FF2B5EF4-FFF2-40B4-BE49-F238E27FC236}">
                <a16:creationId xmlns:a16="http://schemas.microsoft.com/office/drawing/2014/main" id="{DD5337A3-A75F-40CF-A14F-0A0F5794B60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95230" y="1719273"/>
            <a:ext cx="1203674" cy="8028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yrmia | Expertise">
            <a:extLst>
              <a:ext uri="{FF2B5EF4-FFF2-40B4-BE49-F238E27FC236}">
                <a16:creationId xmlns:a16="http://schemas.microsoft.com/office/drawing/2014/main" id="{885E8260-1ADE-4F1A-B9C7-3AA46E44CF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75499" y="1690829"/>
            <a:ext cx="740929" cy="859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E1D4080-F038-4141-8929-0CDB4400D4CF}"/>
              </a:ext>
            </a:extLst>
          </p:cNvPr>
          <p:cNvSpPr txBox="1"/>
          <p:nvPr/>
        </p:nvSpPr>
        <p:spPr>
          <a:xfrm>
            <a:off x="5662185" y="1781714"/>
            <a:ext cx="3877985" cy="369332"/>
          </a:xfrm>
          <a:prstGeom prst="rect">
            <a:avLst/>
          </a:prstGeom>
          <a:noFill/>
        </p:spPr>
        <p:txBody>
          <a:bodyPr wrap="none" rtlCol="0">
            <a:spAutoFit/>
          </a:bodyPr>
          <a:lstStyle/>
          <a:p>
            <a:r>
              <a:rPr lang="zh-CN" altLang="en-US" b="1" dirty="0">
                <a:latin typeface="Times New Roman" panose="02020603050405020304" pitchFamily="18" charset="0"/>
                <a:ea typeface="微软雅黑" panose="020B0503020204020204" pitchFamily="34" charset="-122"/>
              </a:rPr>
              <a:t>编译器：应用软件与硬件之间的桥梁</a:t>
            </a:r>
            <a:endParaRPr lang="en-US" b="1" dirty="0">
              <a:latin typeface="Times New Roman" panose="02020603050405020304" pitchFamily="18" charset="0"/>
              <a:ea typeface="微软雅黑" panose="020B0503020204020204" pitchFamily="34" charset="-122"/>
            </a:endParaRPr>
          </a:p>
        </p:txBody>
      </p:sp>
      <p:pic>
        <p:nvPicPr>
          <p:cNvPr id="1030" name="Picture 6">
            <a:extLst>
              <a:ext uri="{FF2B5EF4-FFF2-40B4-BE49-F238E27FC236}">
                <a16:creationId xmlns:a16="http://schemas.microsoft.com/office/drawing/2014/main" id="{9A911359-6995-4D02-9C2C-9CAA88A44B8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482063" y="1617163"/>
            <a:ext cx="1061613" cy="100705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106B652-5728-4943-AE22-3A7B04F903DA}"/>
              </a:ext>
            </a:extLst>
          </p:cNvPr>
          <p:cNvSpPr txBox="1"/>
          <p:nvPr/>
        </p:nvSpPr>
        <p:spPr>
          <a:xfrm>
            <a:off x="5873780" y="2212014"/>
            <a:ext cx="3454792" cy="323165"/>
          </a:xfrm>
          <a:prstGeom prst="rect">
            <a:avLst/>
          </a:prstGeom>
          <a:noFill/>
        </p:spPr>
        <p:txBody>
          <a:bodyPr wrap="none" rtlCol="0">
            <a:spAutoFit/>
          </a:bodyPr>
          <a:lstStyle/>
          <a:p>
            <a:r>
              <a:rPr lang="zh-CN" altLang="en-US" sz="1500" dirty="0">
                <a:latin typeface="Times New Roman" panose="02020603050405020304" pitchFamily="18" charset="0"/>
                <a:ea typeface="微软雅黑" panose="020B0503020204020204" pitchFamily="34" charset="-122"/>
              </a:rPr>
              <a:t>高性能芯片与计算产业高度依赖编译器</a:t>
            </a:r>
            <a:endParaRPr lang="en-US" sz="1500" dirty="0">
              <a:latin typeface="Times New Roman" panose="02020603050405020304" pitchFamily="18" charset="0"/>
              <a:ea typeface="微软雅黑" panose="020B0503020204020204" pitchFamily="34" charset="-122"/>
            </a:endParaRPr>
          </a:p>
        </p:txBody>
      </p:sp>
      <p:sp>
        <p:nvSpPr>
          <p:cNvPr id="12" name="矩形: 圆角 11">
            <a:extLst>
              <a:ext uri="{FF2B5EF4-FFF2-40B4-BE49-F238E27FC236}">
                <a16:creationId xmlns:a16="http://schemas.microsoft.com/office/drawing/2014/main" id="{94A458B0-F013-4129-B21B-3FF3B12B36B5}"/>
              </a:ext>
            </a:extLst>
          </p:cNvPr>
          <p:cNvSpPr/>
          <p:nvPr/>
        </p:nvSpPr>
        <p:spPr>
          <a:xfrm>
            <a:off x="2354287" y="1623441"/>
            <a:ext cx="7483426" cy="9805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20" name="圆角矩形 15">
            <a:extLst>
              <a:ext uri="{FF2B5EF4-FFF2-40B4-BE49-F238E27FC236}">
                <a16:creationId xmlns:a16="http://schemas.microsoft.com/office/drawing/2014/main" id="{F508F68D-58A2-4D5B-BEB4-25A7A6DD6E70}"/>
              </a:ext>
            </a:extLst>
          </p:cNvPr>
          <p:cNvSpPr/>
          <p:nvPr/>
        </p:nvSpPr>
        <p:spPr>
          <a:xfrm>
            <a:off x="2639540" y="3544542"/>
            <a:ext cx="6912923" cy="409699"/>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Times New Roman" panose="02020603050405020304" pitchFamily="18" charset="0"/>
                <a:ea typeface="微软雅黑" panose="020B0503020204020204" pitchFamily="34" charset="-122"/>
              </a:rPr>
              <a:t>编译人才培养产能不足，根源在于实验体系的缺失错位</a:t>
            </a:r>
          </a:p>
        </p:txBody>
      </p:sp>
      <p:sp>
        <p:nvSpPr>
          <p:cNvPr id="22" name="文本框 21">
            <a:extLst>
              <a:ext uri="{FF2B5EF4-FFF2-40B4-BE49-F238E27FC236}">
                <a16:creationId xmlns:a16="http://schemas.microsoft.com/office/drawing/2014/main" id="{CBF158E7-048E-47DB-92B1-368D332083B3}"/>
              </a:ext>
            </a:extLst>
          </p:cNvPr>
          <p:cNvSpPr txBox="1"/>
          <p:nvPr/>
        </p:nvSpPr>
        <p:spPr>
          <a:xfrm>
            <a:off x="2354287" y="4991097"/>
            <a:ext cx="1960200" cy="55399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① </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技术依赖国外</a:t>
            </a:r>
            <a:endParaRPr lang="en-US" altLang="zh-CN"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arm</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MIPS</a:t>
            </a:r>
          </a:p>
        </p:txBody>
      </p:sp>
      <p:sp>
        <p:nvSpPr>
          <p:cNvPr id="24" name="文本框 23">
            <a:extLst>
              <a:ext uri="{FF2B5EF4-FFF2-40B4-BE49-F238E27FC236}">
                <a16:creationId xmlns:a16="http://schemas.microsoft.com/office/drawing/2014/main" id="{909EBDAC-2E99-4960-AEDD-5F15387C3573}"/>
              </a:ext>
            </a:extLst>
          </p:cNvPr>
          <p:cNvSpPr txBox="1"/>
          <p:nvPr/>
        </p:nvSpPr>
        <p:spPr>
          <a:xfrm>
            <a:off x="5115668" y="4991097"/>
            <a:ext cx="1960664" cy="55399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② </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内容</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落后发展</a:t>
            </a:r>
            <a:endParaRPr lang="en-US" altLang="zh-CN"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未融合编译技术进步</a:t>
            </a:r>
          </a:p>
        </p:txBody>
      </p:sp>
      <p:sp>
        <p:nvSpPr>
          <p:cNvPr id="25" name="文本框 24">
            <a:extLst>
              <a:ext uri="{FF2B5EF4-FFF2-40B4-BE49-F238E27FC236}">
                <a16:creationId xmlns:a16="http://schemas.microsoft.com/office/drawing/2014/main" id="{9BA256AA-D76F-4928-87E2-CF0D096A18FE}"/>
              </a:ext>
            </a:extLst>
          </p:cNvPr>
          <p:cNvSpPr txBox="1"/>
          <p:nvPr/>
        </p:nvSpPr>
        <p:spPr>
          <a:xfrm>
            <a:off x="7877513" y="4991097"/>
            <a:ext cx="1960200" cy="55399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③ </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工程训练量小</a:t>
            </a:r>
            <a:endParaRPr lang="en-US" altLang="zh-CN"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覆盖面窄且难度低</a:t>
            </a:r>
            <a:endPar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箭头连接符 7">
            <a:extLst>
              <a:ext uri="{FF2B5EF4-FFF2-40B4-BE49-F238E27FC236}">
                <a16:creationId xmlns:a16="http://schemas.microsoft.com/office/drawing/2014/main" id="{FE360220-B4FB-4BE4-AA03-9ED06BA3D6B5}"/>
              </a:ext>
            </a:extLst>
          </p:cNvPr>
          <p:cNvCxnSpPr>
            <a:cxnSpLocks/>
            <a:stCxn id="20" idx="2"/>
            <a:endCxn id="24" idx="0"/>
          </p:cNvCxnSpPr>
          <p:nvPr/>
        </p:nvCxnSpPr>
        <p:spPr>
          <a:xfrm flipH="1">
            <a:off x="6096001" y="3954241"/>
            <a:ext cx="1" cy="10368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连接符: 肘形 12">
            <a:extLst>
              <a:ext uri="{FF2B5EF4-FFF2-40B4-BE49-F238E27FC236}">
                <a16:creationId xmlns:a16="http://schemas.microsoft.com/office/drawing/2014/main" id="{AE36519B-E1ED-4D5D-94F9-C0DCEE99710E}"/>
              </a:ext>
            </a:extLst>
          </p:cNvPr>
          <p:cNvCxnSpPr>
            <a:cxnSpLocks/>
            <a:stCxn id="20" idx="2"/>
            <a:endCxn id="22" idx="0"/>
          </p:cNvCxnSpPr>
          <p:nvPr/>
        </p:nvCxnSpPr>
        <p:spPr>
          <a:xfrm rot="5400000">
            <a:off x="4196767" y="3091861"/>
            <a:ext cx="1036857" cy="276161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连接符: 肘形 16">
            <a:extLst>
              <a:ext uri="{FF2B5EF4-FFF2-40B4-BE49-F238E27FC236}">
                <a16:creationId xmlns:a16="http://schemas.microsoft.com/office/drawing/2014/main" id="{F2D3A32F-1A18-492E-A6B6-630F67DFF765}"/>
              </a:ext>
            </a:extLst>
          </p:cNvPr>
          <p:cNvCxnSpPr>
            <a:cxnSpLocks/>
            <a:stCxn id="20" idx="2"/>
            <a:endCxn id="25" idx="0"/>
          </p:cNvCxnSpPr>
          <p:nvPr/>
        </p:nvCxnSpPr>
        <p:spPr>
          <a:xfrm rot="16200000" flipH="1">
            <a:off x="6958380" y="3091862"/>
            <a:ext cx="1036857" cy="276161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4" name="箭头: 上 33">
            <a:extLst>
              <a:ext uri="{FF2B5EF4-FFF2-40B4-BE49-F238E27FC236}">
                <a16:creationId xmlns:a16="http://schemas.microsoft.com/office/drawing/2014/main" id="{D0BA5DAE-4822-4F76-AB43-299E19776BEF}"/>
              </a:ext>
            </a:extLst>
          </p:cNvPr>
          <p:cNvSpPr/>
          <p:nvPr/>
        </p:nvSpPr>
        <p:spPr>
          <a:xfrm>
            <a:off x="4055838" y="2860954"/>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39" name="箭头: 上 38">
            <a:extLst>
              <a:ext uri="{FF2B5EF4-FFF2-40B4-BE49-F238E27FC236}">
                <a16:creationId xmlns:a16="http://schemas.microsoft.com/office/drawing/2014/main" id="{3DE87531-008A-48F1-9782-03CB134EDB87}"/>
              </a:ext>
            </a:extLst>
          </p:cNvPr>
          <p:cNvSpPr/>
          <p:nvPr/>
        </p:nvSpPr>
        <p:spPr>
          <a:xfrm>
            <a:off x="4527798" y="2869851"/>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40" name="箭头: 上 39">
            <a:extLst>
              <a:ext uri="{FF2B5EF4-FFF2-40B4-BE49-F238E27FC236}">
                <a16:creationId xmlns:a16="http://schemas.microsoft.com/office/drawing/2014/main" id="{14E0EFD5-F51C-4F48-A8EA-F8993B89868D}"/>
              </a:ext>
            </a:extLst>
          </p:cNvPr>
          <p:cNvSpPr/>
          <p:nvPr/>
        </p:nvSpPr>
        <p:spPr>
          <a:xfrm>
            <a:off x="4973315" y="2869851"/>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35" name="爆炸形: 8 pt  34">
            <a:extLst>
              <a:ext uri="{FF2B5EF4-FFF2-40B4-BE49-F238E27FC236}">
                <a16:creationId xmlns:a16="http://schemas.microsoft.com/office/drawing/2014/main" id="{23CBBF3B-381B-464F-8E90-25CAEA0F893A}"/>
              </a:ext>
            </a:extLst>
          </p:cNvPr>
          <p:cNvSpPr/>
          <p:nvPr/>
        </p:nvSpPr>
        <p:spPr>
          <a:xfrm>
            <a:off x="5292802" y="2735264"/>
            <a:ext cx="1664886" cy="685800"/>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500" b="1" dirty="0">
                <a:latin typeface="Times New Roman" panose="02020603050405020304" pitchFamily="18" charset="0"/>
                <a:ea typeface="微软雅黑" panose="020B0503020204020204" pitchFamily="34" charset="-122"/>
              </a:rPr>
              <a:t>难以</a:t>
            </a:r>
            <a:endParaRPr lang="en-US" altLang="zh-CN" sz="1500" b="1" dirty="0">
              <a:latin typeface="Times New Roman" panose="02020603050405020304" pitchFamily="18" charset="0"/>
              <a:ea typeface="微软雅黑" panose="020B0503020204020204" pitchFamily="34" charset="-122"/>
            </a:endParaRPr>
          </a:p>
          <a:p>
            <a:pPr algn="ctr"/>
            <a:r>
              <a:rPr lang="zh-CN" altLang="en-US" sz="1500" b="1" dirty="0">
                <a:latin typeface="Times New Roman" panose="02020603050405020304" pitchFamily="18" charset="0"/>
                <a:ea typeface="微软雅黑" panose="020B0503020204020204" pitchFamily="34" charset="-122"/>
              </a:rPr>
              <a:t>支撑</a:t>
            </a:r>
            <a:endParaRPr lang="en-US" sz="1500" b="1" dirty="0">
              <a:latin typeface="Times New Roman" panose="02020603050405020304" pitchFamily="18" charset="0"/>
              <a:ea typeface="微软雅黑" panose="020B0503020204020204" pitchFamily="34" charset="-122"/>
            </a:endParaRPr>
          </a:p>
        </p:txBody>
      </p:sp>
      <p:sp>
        <p:nvSpPr>
          <p:cNvPr id="42" name="箭头: 上 41">
            <a:extLst>
              <a:ext uri="{FF2B5EF4-FFF2-40B4-BE49-F238E27FC236}">
                <a16:creationId xmlns:a16="http://schemas.microsoft.com/office/drawing/2014/main" id="{9867E9C3-EA36-4578-B99B-CEF2EE12A9B9}"/>
              </a:ext>
            </a:extLst>
          </p:cNvPr>
          <p:cNvSpPr/>
          <p:nvPr/>
        </p:nvSpPr>
        <p:spPr>
          <a:xfrm>
            <a:off x="7001715" y="2851588"/>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43" name="箭头: 上 42">
            <a:extLst>
              <a:ext uri="{FF2B5EF4-FFF2-40B4-BE49-F238E27FC236}">
                <a16:creationId xmlns:a16="http://schemas.microsoft.com/office/drawing/2014/main" id="{E226E9B6-A039-4BB6-91C9-15D441B16B99}"/>
              </a:ext>
            </a:extLst>
          </p:cNvPr>
          <p:cNvSpPr/>
          <p:nvPr/>
        </p:nvSpPr>
        <p:spPr>
          <a:xfrm>
            <a:off x="7473675" y="2860485"/>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44" name="箭头: 上 43">
            <a:extLst>
              <a:ext uri="{FF2B5EF4-FFF2-40B4-BE49-F238E27FC236}">
                <a16:creationId xmlns:a16="http://schemas.microsoft.com/office/drawing/2014/main" id="{8165D506-8A0A-4CAE-857A-134C10A0965B}"/>
              </a:ext>
            </a:extLst>
          </p:cNvPr>
          <p:cNvSpPr/>
          <p:nvPr/>
        </p:nvSpPr>
        <p:spPr>
          <a:xfrm>
            <a:off x="7919192" y="2860485"/>
            <a:ext cx="187397" cy="37800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微软雅黑" panose="020B0503020204020204" pitchFamily="34" charset="-122"/>
            </a:endParaRPr>
          </a:p>
        </p:txBody>
      </p:sp>
      <p:sp>
        <p:nvSpPr>
          <p:cNvPr id="45" name="文本框 44">
            <a:extLst>
              <a:ext uri="{FF2B5EF4-FFF2-40B4-BE49-F238E27FC236}">
                <a16:creationId xmlns:a16="http://schemas.microsoft.com/office/drawing/2014/main" id="{B1E62698-5F79-40B7-9348-6F39303720D0}"/>
              </a:ext>
            </a:extLst>
          </p:cNvPr>
          <p:cNvSpPr txBox="1"/>
          <p:nvPr/>
        </p:nvSpPr>
        <p:spPr>
          <a:xfrm>
            <a:off x="6493342" y="5722954"/>
            <a:ext cx="1960664" cy="55399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⑤ </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技术点强耦合</a:t>
            </a:r>
            <a:endParaRPr lang="en-US" altLang="zh-CN"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难以推陈出新演进</a:t>
            </a:r>
          </a:p>
        </p:txBody>
      </p:sp>
      <p:sp>
        <p:nvSpPr>
          <p:cNvPr id="46" name="文本框 45">
            <a:extLst>
              <a:ext uri="{FF2B5EF4-FFF2-40B4-BE49-F238E27FC236}">
                <a16:creationId xmlns:a16="http://schemas.microsoft.com/office/drawing/2014/main" id="{14AC9A6E-CBB2-4A9D-9808-D86BE94752F6}"/>
              </a:ext>
            </a:extLst>
          </p:cNvPr>
          <p:cNvSpPr txBox="1"/>
          <p:nvPr/>
        </p:nvSpPr>
        <p:spPr>
          <a:xfrm>
            <a:off x="3701520" y="5722954"/>
            <a:ext cx="1960664" cy="55399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④ </a:t>
            </a:r>
            <a:r>
              <a:rPr lang="zh-CN" altLang="en-US"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组织方式单一</a:t>
            </a:r>
            <a:endParaRPr lang="en-US" altLang="zh-CN" sz="15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algn="ct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难以开展差异化教学</a:t>
            </a:r>
            <a:endPar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p:txBody>
      </p:sp>
      <p:cxnSp>
        <p:nvCxnSpPr>
          <p:cNvPr id="37" name="连接符: 肘形 36">
            <a:extLst>
              <a:ext uri="{FF2B5EF4-FFF2-40B4-BE49-F238E27FC236}">
                <a16:creationId xmlns:a16="http://schemas.microsoft.com/office/drawing/2014/main" id="{FB80A97A-88FA-49DA-A4D0-F0158BEC4126}"/>
              </a:ext>
            </a:extLst>
          </p:cNvPr>
          <p:cNvCxnSpPr>
            <a:stCxn id="20" idx="2"/>
            <a:endCxn id="46" idx="0"/>
          </p:cNvCxnSpPr>
          <p:nvPr/>
        </p:nvCxnSpPr>
        <p:spPr>
          <a:xfrm rot="5400000">
            <a:off x="4504570" y="4131524"/>
            <a:ext cx="1768714" cy="1414149"/>
          </a:xfrm>
          <a:prstGeom prst="bentConnector3">
            <a:avLst>
              <a:gd name="adj1" fmla="val 30151"/>
            </a:avLst>
          </a:prstGeom>
          <a:ln>
            <a:tailEnd type="triangle"/>
          </a:ln>
        </p:spPr>
        <p:style>
          <a:lnRef idx="3">
            <a:schemeClr val="dk1"/>
          </a:lnRef>
          <a:fillRef idx="0">
            <a:schemeClr val="dk1"/>
          </a:fillRef>
          <a:effectRef idx="2">
            <a:schemeClr val="dk1"/>
          </a:effectRef>
          <a:fontRef idx="minor">
            <a:schemeClr val="tx1"/>
          </a:fontRef>
        </p:style>
      </p:cxnSp>
      <p:cxnSp>
        <p:nvCxnSpPr>
          <p:cNvPr id="47" name="连接符: 肘形 46">
            <a:extLst>
              <a:ext uri="{FF2B5EF4-FFF2-40B4-BE49-F238E27FC236}">
                <a16:creationId xmlns:a16="http://schemas.microsoft.com/office/drawing/2014/main" id="{56278DD9-B3EB-4ABF-A59B-1ECD3097B011}"/>
              </a:ext>
            </a:extLst>
          </p:cNvPr>
          <p:cNvCxnSpPr>
            <a:stCxn id="20" idx="2"/>
            <a:endCxn id="45" idx="0"/>
          </p:cNvCxnSpPr>
          <p:nvPr/>
        </p:nvCxnSpPr>
        <p:spPr>
          <a:xfrm rot="16200000" flipH="1">
            <a:off x="5900480" y="4149761"/>
            <a:ext cx="1768714" cy="1377673"/>
          </a:xfrm>
          <a:prstGeom prst="bentConnector3">
            <a:avLst>
              <a:gd name="adj1" fmla="val 28767"/>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91494011"/>
      </p:ext>
    </p:extLst>
  </p:cSld>
  <p:clrMapOvr>
    <a:masterClrMapping/>
  </p:clrMapOvr>
  <mc:AlternateContent xmlns:mc="http://schemas.openxmlformats.org/markup-compatibility/2006" xmlns:p14="http://schemas.microsoft.com/office/powerpoint/2010/main">
    <mc:Choice Requires="p14">
      <p:transition spd="slow" p14:dur="2000" advTm="14233"/>
    </mc:Choice>
    <mc:Fallback xmlns="">
      <p:transition spd="slow" advTm="1423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B6DAA49-3491-4893-8AF0-67283B790AC7}"/>
              </a:ext>
            </a:extLst>
          </p:cNvPr>
          <p:cNvPicPr>
            <a:picLocks noChangeAspect="1"/>
          </p:cNvPicPr>
          <p:nvPr/>
        </p:nvPicPr>
        <p:blipFill>
          <a:blip r:embed="rId3"/>
          <a:stretch>
            <a:fillRect/>
          </a:stretch>
        </p:blipFill>
        <p:spPr>
          <a:xfrm>
            <a:off x="390494" y="1423989"/>
            <a:ext cx="4587625" cy="2468804"/>
          </a:xfrm>
          <a:prstGeom prst="rect">
            <a:avLst/>
          </a:prstGeom>
        </p:spPr>
      </p:pic>
      <p:sp>
        <p:nvSpPr>
          <p:cNvPr id="3" name="标题 2">
            <a:extLst>
              <a:ext uri="{FF2B5EF4-FFF2-40B4-BE49-F238E27FC236}">
                <a16:creationId xmlns:a16="http://schemas.microsoft.com/office/drawing/2014/main" id="{1EB0B8BD-44D0-491A-B88F-9CF5AF97F6A6}"/>
              </a:ext>
            </a:extLst>
          </p:cNvPr>
          <p:cNvSpPr>
            <a:spLocks noGrp="1"/>
          </p:cNvSpPr>
          <p:nvPr>
            <p:ph type="title"/>
          </p:nvPr>
        </p:nvSpPr>
        <p:spPr/>
        <p:txBody>
          <a:bodyPr/>
          <a:lstStyle/>
          <a:p>
            <a:r>
              <a:rPr lang="zh-CN" altLang="en-US" dirty="0"/>
              <a:t>教学实践：建设基于自主芯片技术的编译课程</a:t>
            </a:r>
            <a:endParaRPr lang="en-US" dirty="0"/>
          </a:p>
        </p:txBody>
      </p:sp>
      <p:sp>
        <p:nvSpPr>
          <p:cNvPr id="27" name="矩形: 圆角 26">
            <a:extLst>
              <a:ext uri="{FF2B5EF4-FFF2-40B4-BE49-F238E27FC236}">
                <a16:creationId xmlns:a16="http://schemas.microsoft.com/office/drawing/2014/main" id="{163A2D3B-A16A-4081-9F40-6D64D7ABC454}"/>
              </a:ext>
            </a:extLst>
          </p:cNvPr>
          <p:cNvSpPr/>
          <p:nvPr/>
        </p:nvSpPr>
        <p:spPr>
          <a:xfrm>
            <a:off x="807720" y="1408869"/>
            <a:ext cx="10419959" cy="2344734"/>
          </a:xfrm>
          <a:prstGeom prst="roundRect">
            <a:avLst>
              <a:gd name="adj" fmla="val 1909"/>
            </a:avLst>
          </a:prstGeom>
          <a:noFill/>
          <a:ln w="15875">
            <a:solidFill>
              <a:schemeClr val="bg1">
                <a:lumMod val="50000"/>
              </a:schemeClr>
            </a:solidFill>
            <a:prstDash val="dash"/>
            <a:beve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sp>
        <p:nvSpPr>
          <p:cNvPr id="28" name="矩形: 圆角 27">
            <a:extLst>
              <a:ext uri="{FF2B5EF4-FFF2-40B4-BE49-F238E27FC236}">
                <a16:creationId xmlns:a16="http://schemas.microsoft.com/office/drawing/2014/main" id="{82527D8B-6F7F-49CF-8BC6-AD86F5C5AA36}"/>
              </a:ext>
            </a:extLst>
          </p:cNvPr>
          <p:cNvSpPr/>
          <p:nvPr/>
        </p:nvSpPr>
        <p:spPr>
          <a:xfrm>
            <a:off x="3321661" y="1188971"/>
            <a:ext cx="5392077" cy="390692"/>
          </a:xfrm>
          <a:prstGeom prst="roundRect">
            <a:avLst>
              <a:gd name="adj" fmla="val 5363"/>
            </a:avLst>
          </a:prstGeom>
          <a:solidFill>
            <a:srgbClr val="034DA1"/>
          </a:solidFill>
          <a:ln w="19050">
            <a:noFill/>
            <a:beve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自研支持</a:t>
            </a:r>
            <a:r>
              <a:rPr lang="zh-CN" altLang="en-US" sz="2000" b="1" dirty="0">
                <a:solidFill>
                  <a:prstClr val="white"/>
                </a:solidFill>
                <a:latin typeface="微软雅黑" panose="020B0503020204020204" pitchFamily="34" charset="-122"/>
                <a:ea typeface="微软雅黑" panose="020B0503020204020204" pitchFamily="34" charset="-122"/>
              </a:rPr>
              <a:t>龙芯</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自主指令集的编译实践教学框架</a:t>
            </a:r>
          </a:p>
        </p:txBody>
      </p:sp>
      <p:pic>
        <p:nvPicPr>
          <p:cNvPr id="33" name="图片 32">
            <a:extLst>
              <a:ext uri="{FF2B5EF4-FFF2-40B4-BE49-F238E27FC236}">
                <a16:creationId xmlns:a16="http://schemas.microsoft.com/office/drawing/2014/main" id="{270CECAB-7C0F-4E67-95F0-F89FF68F4800}"/>
              </a:ext>
            </a:extLst>
          </p:cNvPr>
          <p:cNvPicPr>
            <a:picLocks noChangeAspect="1"/>
          </p:cNvPicPr>
          <p:nvPr/>
        </p:nvPicPr>
        <p:blipFill rotWithShape="1">
          <a:blip r:embed="rId4"/>
          <a:srcRect l="5831" t="5872" r="9775" b="47491"/>
          <a:stretch/>
        </p:blipFill>
        <p:spPr>
          <a:xfrm>
            <a:off x="917435" y="4225048"/>
            <a:ext cx="1819853" cy="1406923"/>
          </a:xfrm>
          <a:prstGeom prst="rect">
            <a:avLst/>
          </a:prstGeom>
          <a:ln>
            <a:solidFill>
              <a:schemeClr val="tx1"/>
            </a:solidFill>
          </a:ln>
          <a:effectLst>
            <a:outerShdw blurRad="50800" dist="38100" dir="2700000" algn="tl" rotWithShape="0">
              <a:prstClr val="black">
                <a:alpha val="40000"/>
              </a:prstClr>
            </a:outerShdw>
          </a:effectLst>
        </p:spPr>
      </p:pic>
      <p:pic>
        <p:nvPicPr>
          <p:cNvPr id="35" name="Picture 2" descr="【高等教育出版社有限公司招聘_招聘信息】-前程无忧官方招聘网站">
            <a:extLst>
              <a:ext uri="{FF2B5EF4-FFF2-40B4-BE49-F238E27FC236}">
                <a16:creationId xmlns:a16="http://schemas.microsoft.com/office/drawing/2014/main" id="{ECD38A57-6D8B-4503-8D78-43A35A1B23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225" b="41060"/>
          <a:stretch/>
        </p:blipFill>
        <p:spPr bwMode="auto">
          <a:xfrm>
            <a:off x="917435" y="5022367"/>
            <a:ext cx="1737904"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327779F7-9110-48AC-BC2A-E1D07442F1AD}"/>
              </a:ext>
            </a:extLst>
          </p:cNvPr>
          <p:cNvPicPr>
            <a:picLocks noChangeAspect="1"/>
          </p:cNvPicPr>
          <p:nvPr/>
        </p:nvPicPr>
        <p:blipFill rotWithShape="1">
          <a:blip r:embed="rId6"/>
          <a:srcRect b="37266"/>
          <a:stretch/>
        </p:blipFill>
        <p:spPr>
          <a:xfrm>
            <a:off x="5353270" y="4182485"/>
            <a:ext cx="1821600" cy="1420471"/>
          </a:xfrm>
          <a:prstGeom prst="rect">
            <a:avLst/>
          </a:prstGeom>
          <a:ln>
            <a:solidFill>
              <a:schemeClr val="tx1"/>
            </a:solidFill>
          </a:ln>
        </p:spPr>
      </p:pic>
      <p:graphicFrame>
        <p:nvGraphicFramePr>
          <p:cNvPr id="46" name="表格 10">
            <a:extLst>
              <a:ext uri="{FF2B5EF4-FFF2-40B4-BE49-F238E27FC236}">
                <a16:creationId xmlns:a16="http://schemas.microsoft.com/office/drawing/2014/main" id="{EED53D1A-E71D-42EE-ACA5-A5EA8D4B6035}"/>
              </a:ext>
            </a:extLst>
          </p:cNvPr>
          <p:cNvGraphicFramePr>
            <a:graphicFrameLocks noGrp="1"/>
          </p:cNvGraphicFramePr>
          <p:nvPr/>
        </p:nvGraphicFramePr>
        <p:xfrm>
          <a:off x="7885626" y="1790986"/>
          <a:ext cx="3220525" cy="1803622"/>
        </p:xfrm>
        <a:graphic>
          <a:graphicData uri="http://schemas.openxmlformats.org/drawingml/2006/table">
            <a:tbl>
              <a:tblPr firstRow="1" bandRow="1">
                <a:tableStyleId>{5940675A-B579-460E-94D1-54222C63F5DA}</a:tableStyleId>
              </a:tblPr>
              <a:tblGrid>
                <a:gridCol w="3220525">
                  <a:extLst>
                    <a:ext uri="{9D8B030D-6E8A-4147-A177-3AD203B41FA5}">
                      <a16:colId xmlns:a16="http://schemas.microsoft.com/office/drawing/2014/main" val="980963775"/>
                    </a:ext>
                  </a:extLst>
                </a:gridCol>
              </a:tblGrid>
              <a:tr h="572165">
                <a:tc>
                  <a:txBody>
                    <a:bodyPr/>
                    <a:lstStyle/>
                    <a:p>
                      <a:pPr algn="ctr"/>
                      <a:r>
                        <a:rPr lang="zh-CN" altLang="en-US" sz="1800" b="1" dirty="0">
                          <a:solidFill>
                            <a:srgbClr val="C00000"/>
                          </a:solidFill>
                          <a:latin typeface="微软雅黑" panose="020B0503020204020204" pitchFamily="34" charset="-122"/>
                          <a:ea typeface="微软雅黑" panose="020B0503020204020204" pitchFamily="34" charset="-122"/>
                        </a:rPr>
                        <a:t>主持教育部协同育人教改项目</a:t>
                      </a:r>
                      <a:endParaRPr lang="en-US" sz="1800" b="1" dirty="0">
                        <a:solidFill>
                          <a:srgbClr val="C00000"/>
                        </a:solidFill>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3339483178"/>
                  </a:ext>
                </a:extLst>
              </a:tr>
              <a:tr h="618228">
                <a:tc>
                  <a:txBody>
                    <a:bodyPr/>
                    <a:lstStyle/>
                    <a:p>
                      <a:pPr algn="ctr"/>
                      <a:r>
                        <a:rPr lang="zh-CN" altLang="en-US" sz="1600" b="0" dirty="0">
                          <a:latin typeface="微软雅黑" panose="020B0503020204020204" pitchFamily="34" charset="-122"/>
                          <a:ea typeface="微软雅黑" panose="020B0503020204020204" pitchFamily="34" charset="-122"/>
                        </a:rPr>
                        <a:t>基于国产自主指令集的</a:t>
                      </a:r>
                      <a:endParaRPr lang="en-US" altLang="zh-CN" sz="1600" b="0" dirty="0">
                        <a:latin typeface="微软雅黑" panose="020B0503020204020204" pitchFamily="34" charset="-122"/>
                        <a:ea typeface="微软雅黑" panose="020B0503020204020204" pitchFamily="34" charset="-122"/>
                      </a:endParaRPr>
                    </a:p>
                    <a:p>
                      <a:pPr algn="ctr"/>
                      <a:r>
                        <a:rPr lang="zh-CN" altLang="en-US" sz="1600" b="0" dirty="0">
                          <a:latin typeface="微软雅黑" panose="020B0503020204020204" pitchFamily="34" charset="-122"/>
                          <a:ea typeface="微软雅黑" panose="020B0503020204020204" pitchFamily="34" charset="-122"/>
                        </a:rPr>
                        <a:t>编译实验慕课建设</a:t>
                      </a:r>
                      <a:endParaRPr lang="en-US" sz="1600" b="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3022524369"/>
                  </a:ext>
                </a:extLst>
              </a:tr>
              <a:tr h="613229">
                <a:tc>
                  <a:txBody>
                    <a:bodyPr/>
                    <a:lstStyle/>
                    <a:p>
                      <a:pPr algn="ctr"/>
                      <a:r>
                        <a:rPr lang="zh-CN" altLang="en-US" sz="1600" b="0" dirty="0">
                          <a:latin typeface="微软雅黑" panose="020B0503020204020204" pitchFamily="34" charset="-122"/>
                          <a:ea typeface="微软雅黑" panose="020B0503020204020204" pitchFamily="34" charset="-122"/>
                        </a:rPr>
                        <a:t>大模型分布式高效并行训练</a:t>
                      </a:r>
                      <a:endParaRPr lang="en-US" altLang="zh-CN" sz="1600" b="0" dirty="0">
                        <a:latin typeface="微软雅黑" panose="020B0503020204020204" pitchFamily="34" charset="-122"/>
                        <a:ea typeface="微软雅黑" panose="020B0503020204020204" pitchFamily="34" charset="-122"/>
                      </a:endParaRPr>
                    </a:p>
                    <a:p>
                      <a:pPr algn="ctr"/>
                      <a:r>
                        <a:rPr lang="zh-CN" altLang="en-US" sz="1600" b="0" dirty="0">
                          <a:latin typeface="微软雅黑" panose="020B0503020204020204" pitchFamily="34" charset="-122"/>
                          <a:ea typeface="微软雅黑" panose="020B0503020204020204" pitchFamily="34" charset="-122"/>
                        </a:rPr>
                        <a:t>方法研究</a:t>
                      </a:r>
                      <a:endParaRPr lang="en-US" sz="1600" b="0" dirty="0">
                        <a:latin typeface="微软雅黑" panose="020B0503020204020204" pitchFamily="34" charset="-122"/>
                        <a:ea typeface="微软雅黑" panose="020B0503020204020204" pitchFamily="34" charset="-122"/>
                      </a:endParaRPr>
                    </a:p>
                  </a:txBody>
                  <a:tcPr marL="68580" marR="68580" marT="34290" marB="34290" anchor="ctr"/>
                </a:tc>
                <a:extLst>
                  <a:ext uri="{0D108BD9-81ED-4DB2-BD59-A6C34878D82A}">
                    <a16:rowId xmlns:a16="http://schemas.microsoft.com/office/drawing/2014/main" val="3765300015"/>
                  </a:ext>
                </a:extLst>
              </a:tr>
            </a:tbl>
          </a:graphicData>
        </a:graphic>
      </p:graphicFrame>
      <p:pic>
        <p:nvPicPr>
          <p:cNvPr id="49" name="图片 48">
            <a:extLst>
              <a:ext uri="{FF2B5EF4-FFF2-40B4-BE49-F238E27FC236}">
                <a16:creationId xmlns:a16="http://schemas.microsoft.com/office/drawing/2014/main" id="{84C1660E-1215-4549-8C6A-64B313457BC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982301" y="4212100"/>
            <a:ext cx="2193006" cy="1432821"/>
          </a:xfrm>
          <a:prstGeom prst="rect">
            <a:avLst/>
          </a:prstGeom>
          <a:effectLst/>
        </p:spPr>
      </p:pic>
      <p:pic>
        <p:nvPicPr>
          <p:cNvPr id="56" name="图片 55">
            <a:extLst>
              <a:ext uri="{FF2B5EF4-FFF2-40B4-BE49-F238E27FC236}">
                <a16:creationId xmlns:a16="http://schemas.microsoft.com/office/drawing/2014/main" id="{382E8968-EFFE-4D7C-A61B-26589D084693}"/>
              </a:ext>
            </a:extLst>
          </p:cNvPr>
          <p:cNvPicPr>
            <a:picLocks noChangeAspect="1"/>
          </p:cNvPicPr>
          <p:nvPr/>
        </p:nvPicPr>
        <p:blipFill rotWithShape="1">
          <a:blip r:embed="rId8"/>
          <a:srcRect l="15388" t="1868" r="10057"/>
          <a:stretch/>
        </p:blipFill>
        <p:spPr>
          <a:xfrm rot="16200000">
            <a:off x="8579271" y="3429320"/>
            <a:ext cx="1611085" cy="2998377"/>
          </a:xfrm>
          <a:prstGeom prst="rect">
            <a:avLst/>
          </a:prstGeom>
        </p:spPr>
      </p:pic>
      <p:pic>
        <p:nvPicPr>
          <p:cNvPr id="8" name="图片 7">
            <a:extLst>
              <a:ext uri="{FF2B5EF4-FFF2-40B4-BE49-F238E27FC236}">
                <a16:creationId xmlns:a16="http://schemas.microsoft.com/office/drawing/2014/main" id="{94D35081-A8BF-4F56-864C-37D661408997}"/>
              </a:ext>
            </a:extLst>
          </p:cNvPr>
          <p:cNvPicPr>
            <a:picLocks noChangeAspect="1"/>
          </p:cNvPicPr>
          <p:nvPr/>
        </p:nvPicPr>
        <p:blipFill>
          <a:blip r:embed="rId9"/>
          <a:stretch>
            <a:fillRect/>
          </a:stretch>
        </p:blipFill>
        <p:spPr>
          <a:xfrm>
            <a:off x="4478942" y="1693186"/>
            <a:ext cx="3077514" cy="1859992"/>
          </a:xfrm>
          <a:prstGeom prst="rect">
            <a:avLst/>
          </a:prstGeom>
        </p:spPr>
      </p:pic>
      <p:sp>
        <p:nvSpPr>
          <p:cNvPr id="97" name="Rectangle 9">
            <a:extLst>
              <a:ext uri="{FF2B5EF4-FFF2-40B4-BE49-F238E27FC236}">
                <a16:creationId xmlns:a16="http://schemas.microsoft.com/office/drawing/2014/main" id="{6F702C8A-8C2A-4807-9903-2F349FDE85A0}"/>
              </a:ext>
            </a:extLst>
          </p:cNvPr>
          <p:cNvSpPr>
            <a:spLocks noChangeArrowheads="1"/>
          </p:cNvSpPr>
          <p:nvPr/>
        </p:nvSpPr>
        <p:spPr bwMode="auto">
          <a:xfrm>
            <a:off x="977078" y="5784111"/>
            <a:ext cx="6197792" cy="731286"/>
          </a:xfrm>
          <a:prstGeom prst="rect">
            <a:avLst/>
          </a:prstGeom>
          <a:solidFill>
            <a:srgbClr val="E5EAF5"/>
          </a:solidFill>
          <a:ln w="25400">
            <a:noFill/>
            <a:miter lim="800000"/>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实验教材出版合同已签订，入选</a:t>
            </a:r>
            <a:r>
              <a:rPr lang="zh-CN" altLang="en-US" sz="1800" b="1" dirty="0">
                <a:solidFill>
                  <a:srgbClr val="C00000"/>
                </a:solidFill>
                <a:latin typeface="微软雅黑" panose="020B0503020204020204" pitchFamily="34" charset="-122"/>
                <a:ea typeface="微软雅黑" panose="020B0503020204020204" pitchFamily="34" charset="-122"/>
              </a:rPr>
              <a:t>安徽省精品教材</a:t>
            </a:r>
            <a:r>
              <a:rPr lang="zh-CN" altLang="en-US" sz="1800" b="1" dirty="0">
                <a:latin typeface="微软雅黑" panose="020B0503020204020204" pitchFamily="34" charset="-122"/>
                <a:ea typeface="微软雅黑" panose="020B0503020204020204" pitchFamily="34" charset="-122"/>
              </a:rPr>
              <a:t>计划</a:t>
            </a:r>
          </a:p>
        </p:txBody>
      </p:sp>
      <p:sp>
        <p:nvSpPr>
          <p:cNvPr id="98" name="Rectangle 9">
            <a:extLst>
              <a:ext uri="{FF2B5EF4-FFF2-40B4-BE49-F238E27FC236}">
                <a16:creationId xmlns:a16="http://schemas.microsoft.com/office/drawing/2014/main" id="{E2EBDB3A-95A7-499C-BFA5-36090396C86B}"/>
              </a:ext>
            </a:extLst>
          </p:cNvPr>
          <p:cNvSpPr>
            <a:spLocks noChangeArrowheads="1"/>
          </p:cNvSpPr>
          <p:nvPr/>
        </p:nvSpPr>
        <p:spPr bwMode="auto">
          <a:xfrm>
            <a:off x="7580974" y="5791326"/>
            <a:ext cx="3607679" cy="731286"/>
          </a:xfrm>
          <a:prstGeom prst="rect">
            <a:avLst/>
          </a:prstGeom>
          <a:solidFill>
            <a:srgbClr val="E5EAF5"/>
          </a:solidFill>
          <a:ln w="25400">
            <a:noFill/>
            <a:miter lim="800000"/>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第二批国家级线下一流本科课程（</a:t>
            </a:r>
            <a:r>
              <a:rPr lang="en-US" altLang="zh-CN" sz="1800" b="1" dirty="0">
                <a:solidFill>
                  <a:srgbClr val="C00000"/>
                </a:solidFill>
                <a:latin typeface="微软雅黑" panose="020B0503020204020204" pitchFamily="34" charset="-122"/>
                <a:ea typeface="微软雅黑" panose="020B0503020204020204" pitchFamily="34" charset="-122"/>
              </a:rPr>
              <a:t>2076</a:t>
            </a:r>
            <a:r>
              <a:rPr lang="zh-CN" altLang="en-US" sz="1800" b="1" dirty="0">
                <a:solidFill>
                  <a:srgbClr val="C00000"/>
                </a:solidFill>
                <a:latin typeface="微软雅黑" panose="020B0503020204020204" pitchFamily="34" charset="-122"/>
                <a:ea typeface="微软雅黑" panose="020B0503020204020204" pitchFamily="34" charset="-122"/>
              </a:rPr>
              <a:t>门中仅两门编译课程</a:t>
            </a:r>
            <a:r>
              <a:rPr lang="zh-CN" altLang="en-US" sz="1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7956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6A03577-610F-41A3-9785-4505E69006BB}"/>
              </a:ext>
            </a:extLst>
          </p:cNvPr>
          <p:cNvPicPr>
            <a:picLocks noChangeAspect="1"/>
          </p:cNvPicPr>
          <p:nvPr/>
        </p:nvPicPr>
        <p:blipFill>
          <a:blip r:embed="rId3"/>
          <a:stretch>
            <a:fillRect/>
          </a:stretch>
        </p:blipFill>
        <p:spPr>
          <a:xfrm>
            <a:off x="823846" y="3771969"/>
            <a:ext cx="1711184" cy="1605635"/>
          </a:xfrm>
          <a:prstGeom prst="rect">
            <a:avLst/>
          </a:prstGeom>
          <a:ln>
            <a:solidFill>
              <a:schemeClr val="tx1"/>
            </a:solidFill>
          </a:ln>
        </p:spPr>
      </p:pic>
      <p:sp>
        <p:nvSpPr>
          <p:cNvPr id="3" name="标题 2">
            <a:extLst>
              <a:ext uri="{FF2B5EF4-FFF2-40B4-BE49-F238E27FC236}">
                <a16:creationId xmlns:a16="http://schemas.microsoft.com/office/drawing/2014/main" id="{1EB0B8BD-44D0-491A-B88F-9CF5AF97F6A6}"/>
              </a:ext>
            </a:extLst>
          </p:cNvPr>
          <p:cNvSpPr>
            <a:spLocks noGrp="1"/>
          </p:cNvSpPr>
          <p:nvPr>
            <p:ph type="title"/>
          </p:nvPr>
        </p:nvSpPr>
        <p:spPr/>
        <p:txBody>
          <a:bodyPr>
            <a:normAutofit/>
          </a:bodyPr>
          <a:lstStyle/>
          <a:p>
            <a:r>
              <a:rPr lang="zh-CN" altLang="en-US" dirty="0"/>
              <a:t>教学实践：全国范围内的编译课程推广</a:t>
            </a:r>
            <a:endParaRPr lang="en-US" dirty="0"/>
          </a:p>
        </p:txBody>
      </p:sp>
      <p:sp>
        <p:nvSpPr>
          <p:cNvPr id="22" name="矩形: 圆角 21">
            <a:extLst>
              <a:ext uri="{FF2B5EF4-FFF2-40B4-BE49-F238E27FC236}">
                <a16:creationId xmlns:a16="http://schemas.microsoft.com/office/drawing/2014/main" id="{D445A671-FC17-454D-82D8-BF2307F5A26F}"/>
              </a:ext>
            </a:extLst>
          </p:cNvPr>
          <p:cNvSpPr/>
          <p:nvPr/>
        </p:nvSpPr>
        <p:spPr>
          <a:xfrm>
            <a:off x="828674" y="1374785"/>
            <a:ext cx="10537513" cy="1880713"/>
          </a:xfrm>
          <a:prstGeom prst="roundRect">
            <a:avLst>
              <a:gd name="adj" fmla="val 1909"/>
            </a:avLst>
          </a:prstGeom>
          <a:noFill/>
          <a:ln w="15875">
            <a:solidFill>
              <a:schemeClr val="bg1">
                <a:lumMod val="50000"/>
              </a:schemeClr>
            </a:solidFill>
            <a:prstDash val="dash"/>
            <a:beve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微软雅黑"/>
              <a:cs typeface="+mn-cs"/>
            </a:endParaRPr>
          </a:p>
        </p:txBody>
      </p:sp>
      <p:sp>
        <p:nvSpPr>
          <p:cNvPr id="23" name="矩形: 圆角 22">
            <a:extLst>
              <a:ext uri="{FF2B5EF4-FFF2-40B4-BE49-F238E27FC236}">
                <a16:creationId xmlns:a16="http://schemas.microsoft.com/office/drawing/2014/main" id="{DC6C7648-8E16-4BE5-9532-1582DAA6C5B0}"/>
              </a:ext>
            </a:extLst>
          </p:cNvPr>
          <p:cNvSpPr/>
          <p:nvPr/>
        </p:nvSpPr>
        <p:spPr>
          <a:xfrm>
            <a:off x="4106712" y="1193475"/>
            <a:ext cx="3950105" cy="390692"/>
          </a:xfrm>
          <a:prstGeom prst="roundRect">
            <a:avLst>
              <a:gd name="adj" fmla="val 5363"/>
            </a:avLst>
          </a:prstGeom>
          <a:solidFill>
            <a:srgbClr val="034DA1"/>
          </a:solidFill>
          <a:ln w="19050">
            <a:noFill/>
            <a:beve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暑期系统能力师资培训导教班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a:extLst>
              <a:ext uri="{FF2B5EF4-FFF2-40B4-BE49-F238E27FC236}">
                <a16:creationId xmlns:a16="http://schemas.microsoft.com/office/drawing/2014/main" id="{582CA1B6-7531-4AC1-9475-1E614EF68B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624" r="1840"/>
          <a:stretch/>
        </p:blipFill>
        <p:spPr>
          <a:xfrm>
            <a:off x="946317" y="1703416"/>
            <a:ext cx="2080600" cy="1412182"/>
          </a:xfrm>
          <a:prstGeom prst="rect">
            <a:avLst/>
          </a:prstGeom>
          <a:effectLst>
            <a:outerShdw blurRad="50800" dist="38100" dir="2700000" algn="tl" rotWithShape="0">
              <a:prstClr val="black">
                <a:alpha val="40000"/>
              </a:prstClr>
            </a:outerShdw>
          </a:effectLst>
        </p:spPr>
      </p:pic>
      <p:pic>
        <p:nvPicPr>
          <p:cNvPr id="2050" name="Picture 2" descr="西北工业大学logo标识标志素材矢量_漫品狗_MG动画短片素材_flash源文件_动漫矢量图免费素材网">
            <a:extLst>
              <a:ext uri="{FF2B5EF4-FFF2-40B4-BE49-F238E27FC236}">
                <a16:creationId xmlns:a16="http://schemas.microsoft.com/office/drawing/2014/main" id="{6295F657-3AF5-415F-950A-68FC0A871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49" t="34385" r="14132" b="38580"/>
          <a:stretch/>
        </p:blipFill>
        <p:spPr bwMode="auto">
          <a:xfrm>
            <a:off x="5450813" y="1737974"/>
            <a:ext cx="2332489" cy="51613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E8D16DD9-AC9E-45C1-85E4-5F6018F050D4}"/>
              </a:ext>
            </a:extLst>
          </p:cNvPr>
          <p:cNvPicPr>
            <a:picLocks noChangeAspect="1"/>
          </p:cNvPicPr>
          <p:nvPr/>
        </p:nvPicPr>
        <p:blipFill>
          <a:blip r:embed="rId6"/>
          <a:stretch>
            <a:fillRect/>
          </a:stretch>
        </p:blipFill>
        <p:spPr>
          <a:xfrm>
            <a:off x="2909055" y="3771986"/>
            <a:ext cx="1282190" cy="1605600"/>
          </a:xfrm>
          <a:prstGeom prst="rect">
            <a:avLst/>
          </a:prstGeom>
          <a:ln>
            <a:solidFill>
              <a:schemeClr val="tx1"/>
            </a:solidFill>
          </a:ln>
        </p:spPr>
      </p:pic>
      <p:pic>
        <p:nvPicPr>
          <p:cNvPr id="14" name="图片 13">
            <a:extLst>
              <a:ext uri="{FF2B5EF4-FFF2-40B4-BE49-F238E27FC236}">
                <a16:creationId xmlns:a16="http://schemas.microsoft.com/office/drawing/2014/main" id="{36586670-65DD-4186-9E42-57CDDD1C997F}"/>
              </a:ext>
            </a:extLst>
          </p:cNvPr>
          <p:cNvPicPr>
            <a:picLocks noChangeAspect="1"/>
          </p:cNvPicPr>
          <p:nvPr/>
        </p:nvPicPr>
        <p:blipFill>
          <a:blip r:embed="rId7"/>
          <a:stretch>
            <a:fillRect/>
          </a:stretch>
        </p:blipFill>
        <p:spPr>
          <a:xfrm>
            <a:off x="4565271" y="3771986"/>
            <a:ext cx="1199450" cy="1605600"/>
          </a:xfrm>
          <a:prstGeom prst="rect">
            <a:avLst/>
          </a:prstGeom>
          <a:ln>
            <a:solidFill>
              <a:schemeClr val="tx1"/>
            </a:solidFill>
          </a:ln>
        </p:spPr>
      </p:pic>
      <p:pic>
        <p:nvPicPr>
          <p:cNvPr id="2054" name="Picture 6" descr="希冀-信息类专业教学与科研一体化平台">
            <a:extLst>
              <a:ext uri="{FF2B5EF4-FFF2-40B4-BE49-F238E27FC236}">
                <a16:creationId xmlns:a16="http://schemas.microsoft.com/office/drawing/2014/main" id="{9AC39DEE-D372-43E9-A490-A242F392E1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5623" y="4276774"/>
            <a:ext cx="1158745" cy="324448"/>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31E37194-5E65-4A0E-94DF-D95F6FFD4B58}"/>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Lst>
          </a:blip>
          <a:stretch>
            <a:fillRect/>
          </a:stretch>
        </p:blipFill>
        <p:spPr>
          <a:xfrm>
            <a:off x="6114558" y="3771969"/>
            <a:ext cx="2524572" cy="1605600"/>
          </a:xfrm>
          <a:prstGeom prst="rect">
            <a:avLst/>
          </a:prstGeom>
          <a:ln>
            <a:solidFill>
              <a:schemeClr val="tx1"/>
            </a:solidFill>
          </a:ln>
        </p:spPr>
      </p:pic>
      <p:pic>
        <p:nvPicPr>
          <p:cNvPr id="18" name="图片 17">
            <a:extLst>
              <a:ext uri="{FF2B5EF4-FFF2-40B4-BE49-F238E27FC236}">
                <a16:creationId xmlns:a16="http://schemas.microsoft.com/office/drawing/2014/main" id="{F662E96F-0216-48CC-BE0E-4BF1A968E88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tretch>
            <a:fillRect/>
          </a:stretch>
        </p:blipFill>
        <p:spPr>
          <a:xfrm>
            <a:off x="8727694" y="3771934"/>
            <a:ext cx="2652730" cy="1605600"/>
          </a:xfrm>
          <a:prstGeom prst="rect">
            <a:avLst/>
          </a:prstGeom>
          <a:ln>
            <a:solidFill>
              <a:schemeClr val="tx1"/>
            </a:solidFill>
          </a:ln>
        </p:spPr>
      </p:pic>
      <p:sp>
        <p:nvSpPr>
          <p:cNvPr id="56" name="Rectangle 9">
            <a:extLst>
              <a:ext uri="{FF2B5EF4-FFF2-40B4-BE49-F238E27FC236}">
                <a16:creationId xmlns:a16="http://schemas.microsoft.com/office/drawing/2014/main" id="{1F2D7A65-CB0B-488A-9251-9AE8A6855BEF}"/>
              </a:ext>
            </a:extLst>
          </p:cNvPr>
          <p:cNvSpPr>
            <a:spLocks noChangeArrowheads="1"/>
          </p:cNvSpPr>
          <p:nvPr/>
        </p:nvSpPr>
        <p:spPr bwMode="auto">
          <a:xfrm>
            <a:off x="5450813" y="2425467"/>
            <a:ext cx="5722335" cy="731286"/>
          </a:xfrm>
          <a:prstGeom prst="rect">
            <a:avLst/>
          </a:prstGeom>
          <a:solidFill>
            <a:srgbClr val="E5EAF5"/>
          </a:solidFill>
          <a:ln w="25400">
            <a:noFill/>
            <a:miter lim="800000"/>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在</a:t>
            </a:r>
            <a:r>
              <a:rPr lang="zh-CN" altLang="en-US" sz="1800" b="1" dirty="0">
                <a:solidFill>
                  <a:srgbClr val="C00000"/>
                </a:solidFill>
                <a:latin typeface="微软雅黑" panose="020B0503020204020204" pitchFamily="34" charset="-122"/>
                <a:ea typeface="微软雅黑" panose="020B0503020204020204" pitchFamily="34" charset="-122"/>
              </a:rPr>
              <a:t>教指委系统能力专家组指导</a:t>
            </a:r>
            <a:r>
              <a:rPr lang="zh-CN" altLang="en-US" sz="1800" b="1" dirty="0">
                <a:latin typeface="微软雅黑" panose="020B0503020204020204" pitchFamily="34" charset="-122"/>
                <a:ea typeface="微软雅黑" panose="020B0503020204020204" pitchFamily="34" charset="-122"/>
              </a:rPr>
              <a:t>下，开设两期导教班</a:t>
            </a:r>
            <a:endParaRPr lang="en-US" altLang="zh-CN" sz="1800" b="1" dirty="0">
              <a:latin typeface="微软雅黑" panose="020B0503020204020204" pitchFamily="34" charset="-122"/>
              <a:ea typeface="微软雅黑" panose="020B0503020204020204" pitchFamily="34" charset="-122"/>
            </a:endParaRPr>
          </a:p>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学员来自</a:t>
            </a:r>
            <a:r>
              <a:rPr lang="zh-CN" altLang="en-US" sz="1800" b="1" dirty="0">
                <a:solidFill>
                  <a:srgbClr val="C00000"/>
                </a:solidFill>
                <a:latin typeface="微软雅黑" panose="020B0503020204020204" pitchFamily="34" charset="-122"/>
                <a:ea typeface="微软雅黑" panose="020B0503020204020204" pitchFamily="34" charset="-122"/>
              </a:rPr>
              <a:t>西工大、川大、合工大等</a:t>
            </a:r>
            <a:r>
              <a:rPr lang="en-US" altLang="zh-CN" sz="1800" b="1" dirty="0">
                <a:solidFill>
                  <a:srgbClr val="C00000"/>
                </a:solidFill>
                <a:latin typeface="微软雅黑" panose="020B0503020204020204" pitchFamily="34" charset="-122"/>
                <a:ea typeface="微软雅黑" panose="020B0503020204020204" pitchFamily="34" charset="-122"/>
              </a:rPr>
              <a:t>30</a:t>
            </a:r>
            <a:r>
              <a:rPr lang="zh-CN" altLang="en-US" sz="1800" b="1" dirty="0">
                <a:solidFill>
                  <a:srgbClr val="C00000"/>
                </a:solidFill>
                <a:latin typeface="微软雅黑" panose="020B0503020204020204" pitchFamily="34" charset="-122"/>
                <a:ea typeface="微软雅黑" panose="020B0503020204020204" pitchFamily="34" charset="-122"/>
              </a:rPr>
              <a:t>所高校</a:t>
            </a:r>
          </a:p>
        </p:txBody>
      </p:sp>
      <p:sp>
        <p:nvSpPr>
          <p:cNvPr id="57" name="Rectangle 9">
            <a:extLst>
              <a:ext uri="{FF2B5EF4-FFF2-40B4-BE49-F238E27FC236}">
                <a16:creationId xmlns:a16="http://schemas.microsoft.com/office/drawing/2014/main" id="{0CE6A38C-5D1C-42E1-B133-9CDDDE0D5F16}"/>
              </a:ext>
            </a:extLst>
          </p:cNvPr>
          <p:cNvSpPr>
            <a:spLocks noChangeArrowheads="1"/>
          </p:cNvSpPr>
          <p:nvPr/>
        </p:nvSpPr>
        <p:spPr bwMode="auto">
          <a:xfrm>
            <a:off x="823845" y="5508492"/>
            <a:ext cx="4940876" cy="731286"/>
          </a:xfrm>
          <a:prstGeom prst="rect">
            <a:avLst/>
          </a:prstGeom>
          <a:solidFill>
            <a:srgbClr val="E5EAF5"/>
          </a:solidFill>
          <a:ln w="25400">
            <a:noFill/>
            <a:miter lim="800000"/>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教学资源已被</a:t>
            </a:r>
            <a:r>
              <a:rPr lang="zh-CN" altLang="en-US" sz="1800" b="1" dirty="0">
                <a:solidFill>
                  <a:srgbClr val="C00000"/>
                </a:solidFill>
                <a:latin typeface="微软雅黑" panose="020B0503020204020204" pitchFamily="34" charset="-122"/>
                <a:ea typeface="微软雅黑" panose="020B0503020204020204" pitchFamily="34" charset="-122"/>
              </a:rPr>
              <a:t>湖南大学、合工大等</a:t>
            </a:r>
            <a:r>
              <a:rPr lang="en-US" altLang="zh-CN" sz="1800" b="1" dirty="0">
                <a:solidFill>
                  <a:srgbClr val="C00000"/>
                </a:solidFill>
                <a:latin typeface="微软雅黑" panose="020B0503020204020204" pitchFamily="34" charset="-122"/>
                <a:ea typeface="微软雅黑" panose="020B0503020204020204" pitchFamily="34" charset="-122"/>
              </a:rPr>
              <a:t>24</a:t>
            </a:r>
            <a:r>
              <a:rPr lang="zh-CN" altLang="en-US" sz="1800" b="1" dirty="0">
                <a:solidFill>
                  <a:srgbClr val="C00000"/>
                </a:solidFill>
                <a:latin typeface="微软雅黑" panose="020B0503020204020204" pitchFamily="34" charset="-122"/>
                <a:ea typeface="微软雅黑" panose="020B0503020204020204" pitchFamily="34" charset="-122"/>
              </a:rPr>
              <a:t>所高校</a:t>
            </a:r>
            <a:endParaRPr lang="en-US" altLang="zh-CN" sz="1800" b="1" dirty="0">
              <a:solidFill>
                <a:srgbClr val="C00000"/>
              </a:solidFill>
              <a:latin typeface="微软雅黑" panose="020B0503020204020204" pitchFamily="34" charset="-122"/>
              <a:ea typeface="微软雅黑" panose="020B0503020204020204" pitchFamily="34" charset="-122"/>
            </a:endParaRPr>
          </a:p>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师生使用，覆盖校外学生</a:t>
            </a:r>
            <a:r>
              <a:rPr lang="en-US" altLang="zh-CN" sz="1800" b="1" dirty="0">
                <a:solidFill>
                  <a:srgbClr val="C00000"/>
                </a:solidFill>
                <a:latin typeface="微软雅黑" panose="020B0503020204020204" pitchFamily="34" charset="-122"/>
                <a:ea typeface="微软雅黑" panose="020B0503020204020204" pitchFamily="34" charset="-122"/>
              </a:rPr>
              <a:t>3500+</a:t>
            </a:r>
          </a:p>
        </p:txBody>
      </p:sp>
      <p:sp>
        <p:nvSpPr>
          <p:cNvPr id="59" name="Rectangle 9">
            <a:extLst>
              <a:ext uri="{FF2B5EF4-FFF2-40B4-BE49-F238E27FC236}">
                <a16:creationId xmlns:a16="http://schemas.microsoft.com/office/drawing/2014/main" id="{51832EAD-6F0F-4C52-BCEE-ACE1DAB7134C}"/>
              </a:ext>
            </a:extLst>
          </p:cNvPr>
          <p:cNvSpPr>
            <a:spLocks noChangeArrowheads="1"/>
          </p:cNvSpPr>
          <p:nvPr/>
        </p:nvSpPr>
        <p:spPr bwMode="auto">
          <a:xfrm>
            <a:off x="6114558" y="5491359"/>
            <a:ext cx="5265866" cy="731286"/>
          </a:xfrm>
          <a:prstGeom prst="rect">
            <a:avLst/>
          </a:prstGeom>
          <a:solidFill>
            <a:srgbClr val="E5EAF5"/>
          </a:solidFill>
          <a:ln w="25400">
            <a:noFill/>
            <a:miter lim="800000"/>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lnSpc>
                <a:spcPct val="120000"/>
              </a:lnSpc>
              <a:spcBef>
                <a:spcPct val="0"/>
              </a:spcBef>
              <a:buClrTx/>
              <a:buSzTx/>
              <a:buNone/>
            </a:pPr>
            <a:r>
              <a:rPr lang="zh-CN" altLang="en-US" sz="1800" b="1" dirty="0">
                <a:latin typeface="微软雅黑" panose="020B0503020204020204" pitchFamily="34" charset="-122"/>
                <a:ea typeface="微软雅黑" panose="020B0503020204020204" pitchFamily="34" charset="-122"/>
              </a:rPr>
              <a:t>第四届中国计算机教育大会优秀教学资源</a:t>
            </a:r>
          </a:p>
          <a:p>
            <a:pPr algn="ctr">
              <a:lnSpc>
                <a:spcPct val="120000"/>
              </a:lnSpc>
              <a:spcBef>
                <a:spcPct val="0"/>
              </a:spcBef>
              <a:buClrTx/>
              <a:buSzTx/>
              <a:buNone/>
            </a:pPr>
            <a:r>
              <a:rPr lang="en-US" altLang="zh-CN" sz="1800" b="1" dirty="0">
                <a:solidFill>
                  <a:srgbClr val="C00000"/>
                </a:solidFill>
                <a:latin typeface="微软雅黑" panose="020B0503020204020204" pitchFamily="34" charset="-122"/>
                <a:ea typeface="微软雅黑" panose="020B0503020204020204" pitchFamily="34" charset="-122"/>
              </a:rPr>
              <a:t>2</a:t>
            </a:r>
            <a:r>
              <a:rPr lang="zh-CN" altLang="en-US" sz="1800" b="1" dirty="0">
                <a:solidFill>
                  <a:srgbClr val="C00000"/>
                </a:solidFill>
                <a:latin typeface="微软雅黑" panose="020B0503020204020204" pitchFamily="34" charset="-122"/>
                <a:ea typeface="微软雅黑" panose="020B0503020204020204" pitchFamily="34" charset="-122"/>
              </a:rPr>
              <a:t>项特等奖</a:t>
            </a:r>
            <a:r>
              <a:rPr lang="zh-CN" altLang="en-US" sz="1800" b="1" dirty="0">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包揽编译方向全部奖项</a:t>
            </a:r>
            <a:r>
              <a:rPr lang="zh-CN" altLang="en-US" sz="1800" b="1" dirty="0">
                <a:latin typeface="微软雅黑" panose="020B0503020204020204" pitchFamily="34" charset="-122"/>
                <a:ea typeface="微软雅黑" panose="020B0503020204020204" pitchFamily="34" charset="-122"/>
              </a:rPr>
              <a:t>）</a:t>
            </a:r>
          </a:p>
        </p:txBody>
      </p:sp>
      <p:pic>
        <p:nvPicPr>
          <p:cNvPr id="25" name="图片 24">
            <a:extLst>
              <a:ext uri="{FF2B5EF4-FFF2-40B4-BE49-F238E27FC236}">
                <a16:creationId xmlns:a16="http://schemas.microsoft.com/office/drawing/2014/main" id="{3A9F98E4-DBDD-403C-ABA6-583509ED5E8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476" r="5087" b="12238"/>
          <a:stretch/>
        </p:blipFill>
        <p:spPr>
          <a:xfrm>
            <a:off x="3190263" y="1703416"/>
            <a:ext cx="2097204" cy="1453337"/>
          </a:xfrm>
          <a:prstGeom prst="rect">
            <a:avLst/>
          </a:prstGeom>
        </p:spPr>
      </p:pic>
      <p:pic>
        <p:nvPicPr>
          <p:cNvPr id="4" name="Picture 4" descr="四川大学2022年高水平运动队招生简章-四川大学">
            <a:extLst>
              <a:ext uri="{FF2B5EF4-FFF2-40B4-BE49-F238E27FC236}">
                <a16:creationId xmlns:a16="http://schemas.microsoft.com/office/drawing/2014/main" id="{BF5A7F47-DA16-4AD6-8E49-0656CD91AA3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20130" y="1738642"/>
            <a:ext cx="1684560" cy="51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兰州大学-自考综合管理平台">
            <a:extLst>
              <a:ext uri="{FF2B5EF4-FFF2-40B4-BE49-F238E27FC236}">
                <a16:creationId xmlns:a16="http://schemas.microsoft.com/office/drawing/2014/main" id="{32E0CD04-E62F-41E0-BC9C-650525A5282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541517" y="1738642"/>
            <a:ext cx="1704166" cy="51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湖南大学 同等学力 招生简章_雄楚教育研究院_雄楚教育研究院">
            <a:extLst>
              <a:ext uri="{FF2B5EF4-FFF2-40B4-BE49-F238E27FC236}">
                <a16:creationId xmlns:a16="http://schemas.microsoft.com/office/drawing/2014/main" id="{14969DB4-9AD5-4C1C-906C-7286BF6BAAE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38889" y="4154968"/>
            <a:ext cx="1523289" cy="5680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合肥工业大学标志标识图标素材设计图__图片素材_其他_设计图库_昵图网">
            <a:extLst>
              <a:ext uri="{FF2B5EF4-FFF2-40B4-BE49-F238E27FC236}">
                <a16:creationId xmlns:a16="http://schemas.microsoft.com/office/drawing/2014/main" id="{07A54E01-D7E9-4F4E-81CF-80606D03581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8477" t="26005" r="58549" b="46654"/>
          <a:stretch/>
        </p:blipFill>
        <p:spPr bwMode="auto">
          <a:xfrm>
            <a:off x="3144210" y="4154598"/>
            <a:ext cx="857652" cy="5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985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6912E-4F18-4055-814A-C0C82E2AA1C4}"/>
              </a:ext>
            </a:extLst>
          </p:cNvPr>
          <p:cNvSpPr>
            <a:spLocks noGrp="1"/>
          </p:cNvSpPr>
          <p:nvPr>
            <p:ph type="title"/>
          </p:nvPr>
        </p:nvSpPr>
        <p:spPr/>
        <p:txBody>
          <a:bodyPr>
            <a:normAutofit/>
          </a:bodyPr>
          <a:lstStyle/>
          <a:p>
            <a:r>
              <a:rPr lang="zh-CN" altLang="en-US" dirty="0"/>
              <a:t>编译教材的撰写与数字资源建设</a:t>
            </a:r>
            <a:endParaRPr lang="en-US" dirty="0"/>
          </a:p>
        </p:txBody>
      </p:sp>
      <p:sp>
        <p:nvSpPr>
          <p:cNvPr id="4" name="灯片编号占位符 3">
            <a:extLst>
              <a:ext uri="{FF2B5EF4-FFF2-40B4-BE49-F238E27FC236}">
                <a16:creationId xmlns:a16="http://schemas.microsoft.com/office/drawing/2014/main" id="{A4FEE888-FBAA-42C3-8F38-CB6447E4987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b="0" i="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52A2C0-4A2C-6E4A-BE17-4F11EA265707}" type="slidenum">
              <a:rPr kumimoji="1" lang="zh-CN" altLang="en-US" smtClean="0"/>
              <a:pPr/>
              <a:t>36</a:t>
            </a:fld>
            <a:endParaRPr lang="en-US"/>
          </a:p>
        </p:txBody>
      </p:sp>
      <p:sp>
        <p:nvSpPr>
          <p:cNvPr id="12" name="矩形: 圆角 11">
            <a:extLst>
              <a:ext uri="{FF2B5EF4-FFF2-40B4-BE49-F238E27FC236}">
                <a16:creationId xmlns:a16="http://schemas.microsoft.com/office/drawing/2014/main" id="{0AB95B6B-1F81-46DB-B8C7-B400F35E5B64}"/>
              </a:ext>
            </a:extLst>
          </p:cNvPr>
          <p:cNvSpPr/>
          <p:nvPr/>
        </p:nvSpPr>
        <p:spPr>
          <a:xfrm>
            <a:off x="2144487" y="6001637"/>
            <a:ext cx="7821385" cy="664146"/>
          </a:xfrm>
          <a:prstGeom prst="roundRect">
            <a:avLst>
              <a:gd name="adj" fmla="val 5363"/>
            </a:avLst>
          </a:prstGeom>
          <a:solidFill>
            <a:schemeClr val="accent5">
              <a:lumMod val="20000"/>
              <a:lumOff val="80000"/>
            </a:schemeClr>
          </a:solidFill>
          <a:ln w="19050">
            <a:solidFill>
              <a:srgbClr val="000186"/>
            </a:solidFill>
            <a:beve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月，实验教材讲解视频上传至</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站，累计</a:t>
            </a:r>
            <a:r>
              <a:rPr lang="en-US" altLang="zh-CN" b="1" dirty="0">
                <a:latin typeface="微软雅黑" panose="020B0503020204020204" pitchFamily="34" charset="-122"/>
                <a:ea typeface="微软雅黑" panose="020B0503020204020204" pitchFamily="34" charset="-122"/>
              </a:rPr>
              <a:t>7.0</a:t>
            </a:r>
            <a:r>
              <a:rPr lang="zh-CN" altLang="en-US" b="1" dirty="0">
                <a:latin typeface="微软雅黑" panose="020B0503020204020204" pitchFamily="34" charset="-122"/>
                <a:ea typeface="微软雅黑" panose="020B0503020204020204" pitchFamily="34" charset="-122"/>
              </a:rPr>
              <a:t>万人次观看</a:t>
            </a:r>
          </a:p>
        </p:txBody>
      </p:sp>
      <p:pic>
        <p:nvPicPr>
          <p:cNvPr id="5" name="图片 4">
            <a:extLst>
              <a:ext uri="{FF2B5EF4-FFF2-40B4-BE49-F238E27FC236}">
                <a16:creationId xmlns:a16="http://schemas.microsoft.com/office/drawing/2014/main" id="{98496ABA-E054-4A68-A5A2-5F5AB47A7EAE}"/>
              </a:ext>
            </a:extLst>
          </p:cNvPr>
          <p:cNvPicPr>
            <a:picLocks noChangeAspect="1"/>
          </p:cNvPicPr>
          <p:nvPr/>
        </p:nvPicPr>
        <p:blipFill>
          <a:blip r:embed="rId2"/>
          <a:stretch>
            <a:fillRect/>
          </a:stretch>
        </p:blipFill>
        <p:spPr>
          <a:xfrm>
            <a:off x="2223249" y="886158"/>
            <a:ext cx="7644651" cy="5085683"/>
          </a:xfrm>
          <a:prstGeom prst="rect">
            <a:avLst/>
          </a:prstGeom>
        </p:spPr>
      </p:pic>
    </p:spTree>
    <p:extLst>
      <p:ext uri="{BB962C8B-B14F-4D97-AF65-F5344CB8AC3E}">
        <p14:creationId xmlns:p14="http://schemas.microsoft.com/office/powerpoint/2010/main" val="1101856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本节</a:t>
            </a:r>
            <a:r>
              <a:rPr lang="zh-CN" altLang="en-US"/>
              <a:t>内容提纲</a:t>
            </a:r>
            <a:endParaRPr lang="en-US" dirty="0"/>
          </a:p>
        </p:txBody>
      </p:sp>
      <p:grpSp>
        <p:nvGrpSpPr>
          <p:cNvPr id="4" name="Group 32"/>
          <p:cNvGrpSpPr>
            <a:grpSpLocks/>
          </p:cNvGrpSpPr>
          <p:nvPr/>
        </p:nvGrpSpPr>
        <p:grpSpPr bwMode="auto">
          <a:xfrm>
            <a:off x="3252500" y="1968359"/>
            <a:ext cx="5410200" cy="665162"/>
            <a:chOff x="1152" y="1275"/>
            <a:chExt cx="3408" cy="419"/>
          </a:xfrm>
        </p:grpSpPr>
        <p:grpSp>
          <p:nvGrpSpPr>
            <p:cNvPr id="5" name="Group 3"/>
            <p:cNvGrpSpPr>
              <a:grpSpLocks/>
            </p:cNvGrpSpPr>
            <p:nvPr/>
          </p:nvGrpSpPr>
          <p:grpSpPr bwMode="auto">
            <a:xfrm>
              <a:off x="1152" y="1275"/>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2"/>
            <p:cNvSpPr txBox="1">
              <a:spLocks noChangeArrowheads="1"/>
            </p:cNvSpPr>
            <p:nvPr/>
          </p:nvSpPr>
          <p:spPr bwMode="auto">
            <a:xfrm>
              <a:off x="2273" y="1289"/>
              <a:ext cx="170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dirty="0">
                  <a:solidFill>
                    <a:srgbClr val="014CA0"/>
                  </a:solidFill>
                  <a:latin typeface="微软雅黑" panose="020B0503020204020204" pitchFamily="34" charset="-122"/>
                  <a:ea typeface="微软雅黑" panose="020B0503020204020204" pitchFamily="34" charset="-122"/>
                </a:rPr>
                <a:t>编译器是什么？</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8" name="Text Box 13"/>
            <p:cNvSpPr txBox="1">
              <a:spLocks noChangeArrowheads="1"/>
            </p:cNvSpPr>
            <p:nvPr/>
          </p:nvSpPr>
          <p:spPr bwMode="gray">
            <a:xfrm>
              <a:off x="1276" y="13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12" name="Group 33"/>
          <p:cNvGrpSpPr>
            <a:grpSpLocks/>
          </p:cNvGrpSpPr>
          <p:nvPr/>
        </p:nvGrpSpPr>
        <p:grpSpPr bwMode="auto">
          <a:xfrm>
            <a:off x="3252500" y="2882759"/>
            <a:ext cx="5410200" cy="665162"/>
            <a:chOff x="1152" y="1851"/>
            <a:chExt cx="3408" cy="419"/>
          </a:xfrm>
        </p:grpSpPr>
        <p:grpSp>
          <p:nvGrpSpPr>
            <p:cNvPr id="13" name="Group 7"/>
            <p:cNvGrpSpPr>
              <a:grpSpLocks/>
            </p:cNvGrpSpPr>
            <p:nvPr/>
          </p:nvGrpSpPr>
          <p:grpSpPr bwMode="auto">
            <a:xfrm>
              <a:off x="1152" y="1851"/>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5"/>
            <p:cNvSpPr txBox="1">
              <a:spLocks noChangeArrowheads="1"/>
            </p:cNvSpPr>
            <p:nvPr/>
          </p:nvSpPr>
          <p:spPr bwMode="auto">
            <a:xfrm>
              <a:off x="1912" y="1865"/>
              <a:ext cx="26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ts val="1000"/>
                </a:spcBef>
              </a:pPr>
              <a:r>
                <a:rPr lang="zh-CN" altLang="en-US" sz="2800" b="1" dirty="0">
                  <a:solidFill>
                    <a:srgbClr val="014CA0"/>
                  </a:solidFill>
                  <a:latin typeface="微软雅黑" panose="020B0503020204020204" pitchFamily="34" charset="-122"/>
                  <a:ea typeface="微软雅黑" panose="020B0503020204020204" pitchFamily="34" charset="-122"/>
                </a:rPr>
                <a:t>为什么要学习编译课程？</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16" name="Text Box 16"/>
            <p:cNvSpPr txBox="1">
              <a:spLocks noChangeArrowheads="1"/>
            </p:cNvSpPr>
            <p:nvPr/>
          </p:nvSpPr>
          <p:spPr bwMode="gray">
            <a:xfrm>
              <a:off x="1276" y="191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20" name="Group 34"/>
          <p:cNvGrpSpPr>
            <a:grpSpLocks/>
          </p:cNvGrpSpPr>
          <p:nvPr/>
        </p:nvGrpSpPr>
        <p:grpSpPr bwMode="auto">
          <a:xfrm>
            <a:off x="3252500" y="3774934"/>
            <a:ext cx="5519738" cy="665162"/>
            <a:chOff x="1152" y="2413"/>
            <a:chExt cx="3477" cy="419"/>
          </a:xfrm>
        </p:grpSpPr>
        <p:grpSp>
          <p:nvGrpSpPr>
            <p:cNvPr id="21" name="Group 17"/>
            <p:cNvGrpSpPr>
              <a:grpSpLocks/>
            </p:cNvGrpSpPr>
            <p:nvPr/>
          </p:nvGrpSpPr>
          <p:grpSpPr bwMode="auto">
            <a:xfrm>
              <a:off x="1152" y="2413"/>
              <a:ext cx="480" cy="419"/>
              <a:chOff x="1110" y="2656"/>
              <a:chExt cx="1549" cy="1351"/>
            </a:xfrm>
          </p:grpSpPr>
          <p:sp>
            <p:nvSpPr>
              <p:cNvPr id="2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6"/>
            <p:cNvSpPr txBox="1">
              <a:spLocks noChangeArrowheads="1"/>
            </p:cNvSpPr>
            <p:nvPr/>
          </p:nvSpPr>
          <p:spPr bwMode="auto">
            <a:xfrm>
              <a:off x="1798" y="2454"/>
              <a:ext cx="283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eaLnBrk="0" hangingPunct="0">
                <a:spcBef>
                  <a:spcPts val="1000"/>
                </a:spcBef>
              </a:pPr>
              <a:r>
                <a:rPr lang="zh-CN" altLang="en-US" sz="2800" b="1" dirty="0">
                  <a:solidFill>
                    <a:srgbClr val="014CA0"/>
                  </a:solidFill>
                  <a:latin typeface="微软雅黑" panose="020B0503020204020204" pitchFamily="34" charset="-122"/>
                  <a:ea typeface="微软雅黑" panose="020B0503020204020204" pitchFamily="34" charset="-122"/>
                </a:rPr>
                <a:t>编译教学的困境与科大方案</a:t>
              </a:r>
              <a:endParaRPr lang="en-US" altLang="zh-CN" sz="2800" b="1" dirty="0">
                <a:solidFill>
                  <a:srgbClr val="014CA0"/>
                </a:solidFill>
                <a:latin typeface="微软雅黑" panose="020B0503020204020204" pitchFamily="34" charset="-122"/>
                <a:ea typeface="微软雅黑" panose="020B0503020204020204" pitchFamily="34" charset="-122"/>
              </a:endParaRPr>
            </a:p>
          </p:txBody>
        </p:sp>
        <p:sp>
          <p:nvSpPr>
            <p:cNvPr id="24" name="Text Box 27"/>
            <p:cNvSpPr txBox="1">
              <a:spLocks noChangeArrowheads="1"/>
            </p:cNvSpPr>
            <p:nvPr/>
          </p:nvSpPr>
          <p:spPr bwMode="gray">
            <a:xfrm>
              <a:off x="1276" y="247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grpSp>
        <p:nvGrpSpPr>
          <p:cNvPr id="36" name="Group 33">
            <a:extLst>
              <a:ext uri="{FF2B5EF4-FFF2-40B4-BE49-F238E27FC236}">
                <a16:creationId xmlns:a16="http://schemas.microsoft.com/office/drawing/2014/main" id="{926CBFB1-3433-4EFD-8468-F07645EE4FD0}"/>
              </a:ext>
            </a:extLst>
          </p:cNvPr>
          <p:cNvGrpSpPr>
            <a:grpSpLocks/>
          </p:cNvGrpSpPr>
          <p:nvPr/>
        </p:nvGrpSpPr>
        <p:grpSpPr bwMode="auto">
          <a:xfrm>
            <a:off x="3252500" y="4705791"/>
            <a:ext cx="5410200" cy="665162"/>
            <a:chOff x="1152" y="1851"/>
            <a:chExt cx="3408" cy="419"/>
          </a:xfrm>
        </p:grpSpPr>
        <p:grpSp>
          <p:nvGrpSpPr>
            <p:cNvPr id="38" name="Group 7">
              <a:extLst>
                <a:ext uri="{FF2B5EF4-FFF2-40B4-BE49-F238E27FC236}">
                  <a16:creationId xmlns:a16="http://schemas.microsoft.com/office/drawing/2014/main" id="{B2354B0C-DD26-456B-9457-E12FDB71FFFC}"/>
                </a:ext>
              </a:extLst>
            </p:cNvPr>
            <p:cNvGrpSpPr>
              <a:grpSpLocks/>
            </p:cNvGrpSpPr>
            <p:nvPr/>
          </p:nvGrpSpPr>
          <p:grpSpPr bwMode="auto">
            <a:xfrm>
              <a:off x="1152" y="1851"/>
              <a:ext cx="480" cy="419"/>
              <a:chOff x="3174" y="2656"/>
              <a:chExt cx="1549" cy="1351"/>
            </a:xfrm>
          </p:grpSpPr>
          <p:sp>
            <p:nvSpPr>
              <p:cNvPr id="42" name="AutoShape 8">
                <a:extLst>
                  <a:ext uri="{FF2B5EF4-FFF2-40B4-BE49-F238E27FC236}">
                    <a16:creationId xmlns:a16="http://schemas.microsoft.com/office/drawing/2014/main" id="{438AF353-B8C8-4891-8263-19FA18E35B36}"/>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9">
                <a:extLst>
                  <a:ext uri="{FF2B5EF4-FFF2-40B4-BE49-F238E27FC236}">
                    <a16:creationId xmlns:a16="http://schemas.microsoft.com/office/drawing/2014/main" id="{9692F9C5-4278-423D-B1B1-C068D731ED46}"/>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0">
                <a:extLst>
                  <a:ext uri="{FF2B5EF4-FFF2-40B4-BE49-F238E27FC236}">
                    <a16:creationId xmlns:a16="http://schemas.microsoft.com/office/drawing/2014/main" id="{BD003677-FF6F-4FDD-B778-FA44DE6839AE}"/>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Line 14">
              <a:extLst>
                <a:ext uri="{FF2B5EF4-FFF2-40B4-BE49-F238E27FC236}">
                  <a16:creationId xmlns:a16="http://schemas.microsoft.com/office/drawing/2014/main" id="{A9BE187F-ACB3-4F3C-9A51-571BDB69A283}"/>
                </a:ext>
              </a:extLst>
            </p:cNvPr>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5">
              <a:extLst>
                <a:ext uri="{FF2B5EF4-FFF2-40B4-BE49-F238E27FC236}">
                  <a16:creationId xmlns:a16="http://schemas.microsoft.com/office/drawing/2014/main" id="{1E589E7D-0B30-47F2-BCA9-62855A05930B}"/>
                </a:ext>
              </a:extLst>
            </p:cNvPr>
            <p:cNvSpPr txBox="1">
              <a:spLocks noChangeArrowheads="1"/>
            </p:cNvSpPr>
            <p:nvPr/>
          </p:nvSpPr>
          <p:spPr bwMode="auto">
            <a:xfrm>
              <a:off x="1934" y="1892"/>
              <a:ext cx="237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ts val="1000"/>
                </a:spcBef>
              </a:pPr>
              <a:r>
                <a:rPr lang="zh-CN" altLang="en-US" sz="2800" b="1" dirty="0">
                  <a:solidFill>
                    <a:srgbClr val="C65AC1"/>
                  </a:solidFill>
                  <a:latin typeface="微软雅黑" panose="020B0503020204020204" pitchFamily="34" charset="-122"/>
                  <a:ea typeface="微软雅黑" panose="020B0503020204020204" pitchFamily="34" charset="-122"/>
                </a:rPr>
                <a:t>本学期课程设置的情况</a:t>
              </a:r>
              <a:endParaRPr lang="en-US" altLang="zh-CN" sz="2800" b="1" dirty="0">
                <a:solidFill>
                  <a:srgbClr val="C65AC1"/>
                </a:solidFill>
                <a:latin typeface="微软雅黑" panose="020B0503020204020204" pitchFamily="34" charset="-122"/>
                <a:ea typeface="微软雅黑" panose="020B0503020204020204" pitchFamily="34" charset="-122"/>
              </a:endParaRPr>
            </a:p>
          </p:txBody>
        </p:sp>
        <p:sp>
          <p:nvSpPr>
            <p:cNvPr id="41" name="Text Box 16">
              <a:extLst>
                <a:ext uri="{FF2B5EF4-FFF2-40B4-BE49-F238E27FC236}">
                  <a16:creationId xmlns:a16="http://schemas.microsoft.com/office/drawing/2014/main" id="{C9D7EF6C-9D36-4A77-B565-828A7B483EBD}"/>
                </a:ext>
              </a:extLst>
            </p:cNvPr>
            <p:cNvSpPr txBox="1">
              <a:spLocks noChangeArrowheads="1"/>
            </p:cNvSpPr>
            <p:nvPr/>
          </p:nvSpPr>
          <p:spPr bwMode="gray">
            <a:xfrm>
              <a:off x="1280" y="191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ea typeface="宋体" panose="02010600030101010101" pitchFamily="2" charset="-122"/>
                </a:rPr>
                <a:t>4</a:t>
              </a:r>
            </a:p>
          </p:txBody>
        </p:sp>
      </p:grpSp>
    </p:spTree>
    <p:extLst>
      <p:ext uri="{BB962C8B-B14F-4D97-AF65-F5344CB8AC3E}">
        <p14:creationId xmlns:p14="http://schemas.microsoft.com/office/powerpoint/2010/main" val="2348886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每周四</a:t>
            </a:r>
            <a:r>
              <a:rPr lang="en-US" altLang="zh-CN" dirty="0"/>
              <a:t>(6,7,8)</a:t>
            </a:r>
            <a:r>
              <a:rPr lang="zh-CN" altLang="en-US" dirty="0"/>
              <a:t> ，高新区</a:t>
            </a:r>
            <a:r>
              <a:rPr lang="en-US" altLang="zh-CN" dirty="0"/>
              <a:t>GT-B109</a:t>
            </a:r>
            <a:r>
              <a:rPr lang="zh-CN" altLang="en-US" dirty="0"/>
              <a:t>教室</a:t>
            </a:r>
            <a:endParaRPr lang="en-US" altLang="zh-CN" dirty="0"/>
          </a:p>
          <a:p>
            <a:r>
              <a:rPr lang="zh-CN" altLang="en-US" dirty="0"/>
              <a:t>课程信息化平台（</a:t>
            </a:r>
            <a:r>
              <a:rPr lang="en-US" altLang="zh-CN" dirty="0"/>
              <a:t>1</a:t>
            </a:r>
            <a:r>
              <a:rPr lang="zh-CN" altLang="en-US" dirty="0"/>
              <a:t>个网站</a:t>
            </a:r>
            <a:r>
              <a:rPr lang="en-US" altLang="zh-CN" dirty="0"/>
              <a:t>1</a:t>
            </a:r>
            <a:r>
              <a:rPr lang="zh-CN" altLang="en-US" dirty="0"/>
              <a:t>个群）：</a:t>
            </a:r>
            <a:endParaRPr lang="en-US" altLang="zh-CN" dirty="0"/>
          </a:p>
          <a:p>
            <a:pPr lvl="1"/>
            <a:r>
              <a:rPr lang="zh-CN" altLang="en-US" dirty="0"/>
              <a:t>课程主页：</a:t>
            </a:r>
            <a:endParaRPr lang="en-US" altLang="zh-CN" dirty="0"/>
          </a:p>
          <a:p>
            <a:pPr lvl="2"/>
            <a:r>
              <a:rPr lang="en-US" altLang="zh-CN" sz="1800" b="1" dirty="0">
                <a:latin typeface="Roboto" panose="02000000000000000000" pitchFamily="2" charset="0"/>
                <a:hlinkClick r:id="rId2"/>
              </a:rPr>
              <a:t>https://USTC-Compiler-2025.github.io/</a:t>
            </a:r>
            <a:r>
              <a:rPr lang="en-US" altLang="zh-CN" sz="1800" b="1">
                <a:latin typeface="Roboto" panose="02000000000000000000" pitchFamily="2" charset="0"/>
                <a:hlinkClick r:id="rId2"/>
              </a:rPr>
              <a:t>CompEng-homepage/</a:t>
            </a:r>
            <a:endParaRPr lang="en-US" altLang="zh-CN" sz="1800" b="1" dirty="0">
              <a:latin typeface="Roboto" panose="02000000000000000000" pitchFamily="2" charset="0"/>
            </a:endParaRPr>
          </a:p>
          <a:p>
            <a:pPr lvl="2"/>
            <a:r>
              <a:rPr lang="zh-CN" altLang="en-US" sz="1800" dirty="0"/>
              <a:t>发布讲义</a:t>
            </a:r>
            <a:endParaRPr lang="en-US" altLang="zh-CN" sz="1800" dirty="0"/>
          </a:p>
          <a:p>
            <a:pPr lvl="1"/>
            <a:r>
              <a:rPr lang="en-US" altLang="zh-CN" dirty="0" err="1"/>
              <a:t>qq</a:t>
            </a:r>
            <a:r>
              <a:rPr lang="zh-CN" altLang="en-US" dirty="0"/>
              <a:t>群（</a:t>
            </a:r>
            <a:r>
              <a:rPr lang="en-US" altLang="zh-CN" dirty="0"/>
              <a:t>440229957</a:t>
            </a:r>
            <a:r>
              <a:rPr lang="zh-CN" altLang="en-US" dirty="0"/>
              <a:t>）</a:t>
            </a:r>
            <a:endParaRPr lang="en-US" altLang="zh-CN" dirty="0"/>
          </a:p>
          <a:p>
            <a:pPr lvl="2"/>
            <a:r>
              <a:rPr lang="zh-CN" altLang="en-US" sz="1800" dirty="0"/>
              <a:t>发布通知、非灌水群</a:t>
            </a:r>
            <a:endParaRPr lang="en-US" altLang="zh-CN" sz="1800" dirty="0"/>
          </a:p>
          <a:p>
            <a:pPr lvl="1"/>
            <a:endParaRPr lang="en-US" altLang="zh-CN" dirty="0"/>
          </a:p>
        </p:txBody>
      </p:sp>
      <p:sp>
        <p:nvSpPr>
          <p:cNvPr id="3" name="标题 2"/>
          <p:cNvSpPr>
            <a:spLocks noGrp="1"/>
          </p:cNvSpPr>
          <p:nvPr>
            <p:ph type="title"/>
          </p:nvPr>
        </p:nvSpPr>
        <p:spPr/>
        <p:txBody>
          <a:bodyPr/>
          <a:lstStyle/>
          <a:p>
            <a:r>
              <a:rPr lang="zh-CN" altLang="en-US" dirty="0"/>
              <a:t>课程设置</a:t>
            </a:r>
            <a:endParaRPr lang="en-US" dirty="0"/>
          </a:p>
        </p:txBody>
      </p:sp>
      <p:pic>
        <p:nvPicPr>
          <p:cNvPr id="5" name="图片 4">
            <a:extLst>
              <a:ext uri="{FF2B5EF4-FFF2-40B4-BE49-F238E27FC236}">
                <a16:creationId xmlns:a16="http://schemas.microsoft.com/office/drawing/2014/main" id="{7FA02624-287E-4FE2-9446-2509B35E9004}"/>
              </a:ext>
            </a:extLst>
          </p:cNvPr>
          <p:cNvPicPr>
            <a:picLocks noChangeAspect="1"/>
          </p:cNvPicPr>
          <p:nvPr/>
        </p:nvPicPr>
        <p:blipFill>
          <a:blip r:embed="rId3"/>
          <a:stretch>
            <a:fillRect/>
          </a:stretch>
        </p:blipFill>
        <p:spPr>
          <a:xfrm>
            <a:off x="7787148" y="1709685"/>
            <a:ext cx="3480620" cy="4299589"/>
          </a:xfrm>
          <a:prstGeom prst="rect">
            <a:avLst/>
          </a:prstGeom>
        </p:spPr>
      </p:pic>
    </p:spTree>
    <p:extLst>
      <p:ext uri="{BB962C8B-B14F-4D97-AF65-F5344CB8AC3E}">
        <p14:creationId xmlns:p14="http://schemas.microsoft.com/office/powerpoint/2010/main" val="413721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教材和参考书</a:t>
            </a:r>
            <a:endParaRPr lang="en-US" altLang="zh-CN" dirty="0"/>
          </a:p>
          <a:p>
            <a:pPr lvl="1"/>
            <a:r>
              <a:rPr lang="zh-CN" altLang="en-US" dirty="0"/>
              <a:t>陈意云、张昱，编译原理（第</a:t>
            </a:r>
            <a:r>
              <a:rPr lang="en-US" altLang="zh-CN" dirty="0"/>
              <a:t>3</a:t>
            </a:r>
            <a:r>
              <a:rPr lang="zh-CN" altLang="en-US" dirty="0"/>
              <a:t>版），高等教育出版社，</a:t>
            </a:r>
            <a:r>
              <a:rPr lang="en-US" altLang="zh-CN" dirty="0"/>
              <a:t>2014</a:t>
            </a:r>
          </a:p>
          <a:p>
            <a:pPr lvl="1"/>
            <a:r>
              <a:rPr lang="en-US" dirty="0"/>
              <a:t>A. V. </a:t>
            </a:r>
            <a:r>
              <a:rPr lang="en-US" dirty="0" err="1"/>
              <a:t>Aho</a:t>
            </a:r>
            <a:r>
              <a:rPr lang="en-US" dirty="0"/>
              <a:t>, M. S. Lam, R. </a:t>
            </a:r>
            <a:r>
              <a:rPr lang="en-US" dirty="0" err="1"/>
              <a:t>Sethi</a:t>
            </a:r>
            <a:r>
              <a:rPr lang="en-US" dirty="0"/>
              <a:t>, and J. D. Ullman </a:t>
            </a:r>
            <a:r>
              <a:rPr lang="zh-CN" altLang="en-US" dirty="0"/>
              <a:t>著，赵建华等译，编译原理，机械工业出版社，</a:t>
            </a:r>
            <a:r>
              <a:rPr lang="en-US" altLang="zh-CN" dirty="0"/>
              <a:t>2017</a:t>
            </a:r>
          </a:p>
          <a:p>
            <a:r>
              <a:rPr lang="zh-CN" altLang="en-US" dirty="0"/>
              <a:t>实验视频</a:t>
            </a:r>
            <a:endParaRPr lang="en-US" altLang="zh-CN" dirty="0"/>
          </a:p>
          <a:p>
            <a:pPr lvl="1"/>
            <a:r>
              <a:rPr lang="en-US" altLang="zh-CN" dirty="0"/>
              <a:t>B</a:t>
            </a:r>
            <a:r>
              <a:rPr lang="zh-CN" altLang="en-US" dirty="0"/>
              <a:t>站视频：</a:t>
            </a:r>
            <a:r>
              <a:rPr lang="en-US" altLang="zh-CN" dirty="0">
                <a:hlinkClick r:id="rId2"/>
              </a:rPr>
              <a:t>https://www.bilibili.com/video</a:t>
            </a:r>
            <a:r>
              <a:rPr lang="en-US" altLang="zh-CN">
                <a:hlinkClick r:id="rId2"/>
              </a:rPr>
              <a:t>/BV1D7421N7c4</a:t>
            </a:r>
            <a:endParaRPr lang="en-US" altLang="zh-CN"/>
          </a:p>
          <a:p>
            <a:r>
              <a:rPr lang="zh-CN" altLang="en-US"/>
              <a:t>其他</a:t>
            </a:r>
            <a:r>
              <a:rPr lang="zh-CN" altLang="en-US" dirty="0"/>
              <a:t>资料</a:t>
            </a:r>
            <a:endParaRPr lang="en-US" altLang="zh-CN" dirty="0"/>
          </a:p>
          <a:p>
            <a:pPr lvl="1"/>
            <a:r>
              <a:rPr lang="en-US" altLang="zh-CN" dirty="0"/>
              <a:t>Stanford</a:t>
            </a:r>
            <a:r>
              <a:rPr lang="zh-CN" altLang="en-US" dirty="0"/>
              <a:t>课程主页</a:t>
            </a:r>
            <a:endParaRPr lang="en-US" altLang="zh-CN" dirty="0"/>
          </a:p>
          <a:p>
            <a:pPr marL="457200" lvl="1" indent="0">
              <a:buNone/>
            </a:pPr>
            <a:r>
              <a:rPr lang="en-US" altLang="zh-CN" dirty="0">
                <a:hlinkClick r:id="rId3"/>
              </a:rPr>
              <a:t>http://web.stanford.edu/class/cs143/</a:t>
            </a:r>
            <a:endParaRPr lang="en-US" altLang="zh-CN" dirty="0"/>
          </a:p>
          <a:p>
            <a:pPr lvl="1"/>
            <a:r>
              <a:rPr lang="en-US" altLang="zh-CN" dirty="0"/>
              <a:t>MIT</a:t>
            </a:r>
            <a:r>
              <a:rPr lang="zh-CN" altLang="en-US" dirty="0"/>
              <a:t>课程主页：</a:t>
            </a:r>
            <a:endParaRPr lang="en-US" altLang="zh-CN" dirty="0"/>
          </a:p>
          <a:p>
            <a:pPr marL="457200" lvl="1" indent="0">
              <a:buNone/>
            </a:pPr>
            <a:r>
              <a:rPr lang="en-US" altLang="zh-CN" dirty="0">
                <a:hlinkClick r:id="rId4"/>
              </a:rPr>
              <a:t>http://6.035.scripts.mit.edu/fa18/</a:t>
            </a:r>
            <a:endParaRPr lang="en-US" altLang="zh-CN" dirty="0"/>
          </a:p>
          <a:p>
            <a:pPr marL="457200" lvl="1" indent="0">
              <a:buNone/>
            </a:pPr>
            <a:endParaRPr lang="en-US" altLang="zh-CN" dirty="0"/>
          </a:p>
        </p:txBody>
      </p:sp>
      <p:sp>
        <p:nvSpPr>
          <p:cNvPr id="3" name="标题 2"/>
          <p:cNvSpPr>
            <a:spLocks noGrp="1"/>
          </p:cNvSpPr>
          <p:nvPr>
            <p:ph type="title"/>
          </p:nvPr>
        </p:nvSpPr>
        <p:spPr/>
        <p:txBody>
          <a:bodyPr/>
          <a:lstStyle/>
          <a:p>
            <a:r>
              <a:rPr lang="zh-CN" altLang="en-US" dirty="0"/>
              <a:t>参考资料</a:t>
            </a:r>
            <a:endParaRPr lang="en-US" dirty="0"/>
          </a:p>
        </p:txBody>
      </p:sp>
    </p:spTree>
    <p:extLst>
      <p:ext uri="{BB962C8B-B14F-4D97-AF65-F5344CB8AC3E}">
        <p14:creationId xmlns:p14="http://schemas.microsoft.com/office/powerpoint/2010/main" val="19763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6516" y="4932420"/>
            <a:ext cx="11901001" cy="1729637"/>
          </a:xfrm>
        </p:spPr>
        <p:txBody>
          <a:bodyPr>
            <a:normAutofit/>
          </a:bodyPr>
          <a:lstStyle/>
          <a:p>
            <a:pPr marL="0" indent="0">
              <a:buNone/>
            </a:pPr>
            <a:r>
              <a:rPr lang="en-US" b="0" dirty="0"/>
              <a:t>[</a:t>
            </a:r>
            <a:r>
              <a:rPr lang="en-US" b="0" dirty="0" err="1"/>
              <a:t>root@host</a:t>
            </a:r>
            <a:r>
              <a:rPr lang="en-US" b="0" dirty="0"/>
              <a:t> ~]# clang </a:t>
            </a:r>
            <a:r>
              <a:rPr lang="en-US" b="0" dirty="0" err="1"/>
              <a:t>helloworld.c</a:t>
            </a:r>
            <a:r>
              <a:rPr lang="en-US" b="0" dirty="0"/>
              <a:t> -o </a:t>
            </a:r>
            <a:r>
              <a:rPr lang="en-US" b="0" dirty="0" err="1"/>
              <a:t>helloworld</a:t>
            </a:r>
            <a:endParaRPr lang="en-US" b="0" dirty="0"/>
          </a:p>
          <a:p>
            <a:pPr marL="0" indent="0">
              <a:buNone/>
            </a:pPr>
            <a:r>
              <a:rPr lang="en-US" b="0" dirty="0"/>
              <a:t>[</a:t>
            </a:r>
            <a:r>
              <a:rPr lang="en-US" b="0" dirty="0" err="1"/>
              <a:t>root@host</a:t>
            </a:r>
            <a:r>
              <a:rPr lang="en-US" b="0" dirty="0"/>
              <a:t> ~]# ./</a:t>
            </a:r>
            <a:r>
              <a:rPr lang="en-US" b="0" dirty="0" err="1"/>
              <a:t>helloworld</a:t>
            </a:r>
            <a:endParaRPr lang="en-US" b="0" dirty="0"/>
          </a:p>
          <a:p>
            <a:pPr marL="0" indent="0">
              <a:buNone/>
            </a:pPr>
            <a:r>
              <a:rPr lang="en-US" b="0" dirty="0"/>
              <a:t>hello, world!</a:t>
            </a:r>
          </a:p>
        </p:txBody>
      </p:sp>
      <p:sp>
        <p:nvSpPr>
          <p:cNvPr id="21" name="标题 20"/>
          <p:cNvSpPr>
            <a:spLocks noGrp="1"/>
          </p:cNvSpPr>
          <p:nvPr>
            <p:ph type="title"/>
          </p:nvPr>
        </p:nvSpPr>
        <p:spPr/>
        <p:txBody>
          <a:bodyPr/>
          <a:lstStyle/>
          <a:p>
            <a:r>
              <a:rPr lang="zh-CN" altLang="en-US" dirty="0"/>
              <a:t>从</a:t>
            </a:r>
            <a:r>
              <a:rPr lang="en-US" dirty="0"/>
              <a:t>C</a:t>
            </a:r>
            <a:r>
              <a:rPr lang="zh-CN" altLang="en-US" dirty="0"/>
              <a:t>程序到可执行文件</a:t>
            </a:r>
            <a:endParaRPr 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710" y="1183711"/>
            <a:ext cx="5368597" cy="2861007"/>
          </a:xfrm>
          <a:prstGeom prst="rect">
            <a:avLst/>
          </a:prstGeom>
        </p:spPr>
      </p:pic>
    </p:spTree>
    <p:extLst>
      <p:ext uri="{BB962C8B-B14F-4D97-AF65-F5344CB8AC3E}">
        <p14:creationId xmlns:p14="http://schemas.microsoft.com/office/powerpoint/2010/main" val="2371346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考核内容包括平时考核、工程实践</a:t>
            </a:r>
            <a:endParaRPr lang="en-US" altLang="zh-CN" dirty="0"/>
          </a:p>
          <a:p>
            <a:r>
              <a:rPr lang="zh-CN" altLang="en-US" dirty="0"/>
              <a:t>成绩组成：</a:t>
            </a:r>
            <a:endParaRPr lang="en-US" altLang="zh-CN" dirty="0"/>
          </a:p>
          <a:p>
            <a:pPr lvl="1"/>
            <a:r>
              <a:rPr lang="zh-CN" altLang="en-US" dirty="0"/>
              <a:t>平时考核（</a:t>
            </a:r>
            <a:r>
              <a:rPr lang="en-US" altLang="zh-CN" dirty="0"/>
              <a:t>50-65%</a:t>
            </a:r>
            <a:r>
              <a:rPr lang="zh-CN" altLang="en-US" dirty="0"/>
              <a:t>）</a:t>
            </a:r>
            <a:endParaRPr lang="en-US" altLang="zh-CN" dirty="0"/>
          </a:p>
          <a:p>
            <a:pPr lvl="2"/>
            <a:r>
              <a:rPr lang="zh-CN" altLang="en-US" dirty="0"/>
              <a:t>按时上课（特殊情况不能来需要书面请假）</a:t>
            </a:r>
            <a:endParaRPr lang="en-US" altLang="zh-CN" dirty="0"/>
          </a:p>
          <a:p>
            <a:pPr lvl="2"/>
            <a:r>
              <a:rPr lang="zh-CN" altLang="en-US" dirty="0"/>
              <a:t>按时完成作业</a:t>
            </a:r>
            <a:endParaRPr lang="en-US" altLang="zh-CN" dirty="0"/>
          </a:p>
          <a:p>
            <a:pPr lvl="1"/>
            <a:r>
              <a:rPr lang="zh-CN" altLang="en-US" dirty="0"/>
              <a:t>工程实践（</a:t>
            </a:r>
            <a:r>
              <a:rPr lang="en-US" altLang="zh-CN" dirty="0"/>
              <a:t>35-50%</a:t>
            </a:r>
            <a:r>
              <a:rPr lang="zh-CN" altLang="en-US" dirty="0"/>
              <a:t>）</a:t>
            </a:r>
            <a:endParaRPr lang="en-US" altLang="zh-CN" dirty="0"/>
          </a:p>
          <a:p>
            <a:pPr lvl="2"/>
            <a:r>
              <a:rPr lang="zh-CN" altLang="en-US" dirty="0"/>
              <a:t>选择优化</a:t>
            </a:r>
            <a:r>
              <a:rPr lang="en-US" altLang="zh-CN" dirty="0"/>
              <a:t>pass</a:t>
            </a:r>
            <a:r>
              <a:rPr lang="zh-CN" altLang="en-US" dirty="0"/>
              <a:t>，根据算法分析</a:t>
            </a:r>
            <a:r>
              <a:rPr lang="en-US" altLang="zh-CN" dirty="0"/>
              <a:t>LLVM</a:t>
            </a:r>
            <a:r>
              <a:rPr lang="zh-CN" altLang="en-US" dirty="0"/>
              <a:t>的具体实现过程等实验</a:t>
            </a:r>
            <a:endParaRPr lang="en-US" altLang="zh-CN" dirty="0"/>
          </a:p>
          <a:p>
            <a:pPr lvl="1"/>
            <a:r>
              <a:rPr lang="zh-CN" altLang="en-US" dirty="0">
                <a:solidFill>
                  <a:srgbClr val="FF0000"/>
                </a:solidFill>
              </a:rPr>
              <a:t>该比例会动态调整，最终解释权归课程组老师所有</a:t>
            </a:r>
            <a:r>
              <a:rPr lang="zh-CN" altLang="en-US" dirty="0"/>
              <a:t>！</a:t>
            </a:r>
            <a:endParaRPr lang="en-US" altLang="zh-CN" dirty="0"/>
          </a:p>
        </p:txBody>
      </p:sp>
      <p:sp>
        <p:nvSpPr>
          <p:cNvPr id="3" name="标题 2"/>
          <p:cNvSpPr>
            <a:spLocks noGrp="1"/>
          </p:cNvSpPr>
          <p:nvPr>
            <p:ph type="title"/>
          </p:nvPr>
        </p:nvSpPr>
        <p:spPr/>
        <p:txBody>
          <a:bodyPr/>
          <a:lstStyle/>
          <a:p>
            <a:r>
              <a:rPr lang="zh-CN" altLang="en-US" dirty="0"/>
              <a:t>考核要求</a:t>
            </a:r>
            <a:endParaRPr lang="en-US" dirty="0"/>
          </a:p>
        </p:txBody>
      </p:sp>
    </p:spTree>
    <p:extLst>
      <p:ext uri="{BB962C8B-B14F-4D97-AF65-F5344CB8AC3E}">
        <p14:creationId xmlns:p14="http://schemas.microsoft.com/office/powerpoint/2010/main" val="88978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助教团队</a:t>
            </a:r>
            <a:endParaRPr lang="en-US" dirty="0"/>
          </a:p>
        </p:txBody>
      </p:sp>
      <p:grpSp>
        <p:nvGrpSpPr>
          <p:cNvPr id="16" name="组合 15">
            <a:extLst>
              <a:ext uri="{FF2B5EF4-FFF2-40B4-BE49-F238E27FC236}">
                <a16:creationId xmlns:a16="http://schemas.microsoft.com/office/drawing/2014/main" id="{4DD3C9EE-E329-4CBE-A0C3-8C6278CF8E77}"/>
              </a:ext>
            </a:extLst>
          </p:cNvPr>
          <p:cNvGrpSpPr/>
          <p:nvPr/>
        </p:nvGrpSpPr>
        <p:grpSpPr>
          <a:xfrm>
            <a:off x="1549414" y="1411899"/>
            <a:ext cx="1555147" cy="2462099"/>
            <a:chOff x="313700" y="1047215"/>
            <a:chExt cx="1555147" cy="2462099"/>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2503" r="19511" b="48441"/>
            <a:stretch>
              <a:fillRect/>
            </a:stretch>
          </p:blipFill>
          <p:spPr>
            <a:xfrm>
              <a:off x="313700" y="1047215"/>
              <a:ext cx="1555147" cy="1809451"/>
            </a:xfrm>
            <a:prstGeom prst="rect">
              <a:avLst/>
            </a:prstGeom>
          </p:spPr>
        </p:pic>
        <p:sp>
          <p:nvSpPr>
            <p:cNvPr id="8" name="文本框 7"/>
            <p:cNvSpPr txBox="1"/>
            <p:nvPr/>
          </p:nvSpPr>
          <p:spPr>
            <a:xfrm>
              <a:off x="313700" y="2862983"/>
              <a:ext cx="1555147" cy="646331"/>
            </a:xfrm>
            <a:prstGeom prst="rect">
              <a:avLst/>
            </a:prstGeom>
            <a:noFill/>
          </p:spPr>
          <p:txBody>
            <a:bodyPr wrap="square" rtlCol="0">
              <a:spAutoFit/>
            </a:bodyPr>
            <a:lstStyle/>
            <a:p>
              <a:pPr algn="ctr"/>
              <a:r>
                <a:rPr lang="zh-CN" altLang="en-US" b="0" i="0" dirty="0">
                  <a:solidFill>
                    <a:srgbClr val="333333"/>
                  </a:solidFill>
                  <a:effectLst/>
                  <a:latin typeface="微软雅黑" panose="020B0503020204020204" pitchFamily="34" charset="-122"/>
                  <a:ea typeface="微软雅黑" panose="020B0503020204020204" pitchFamily="34" charset="-122"/>
                </a:rPr>
                <a:t>徐伟  博士</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ctr"/>
              <a:r>
                <a:rPr lang="zh-CN" altLang="en-US" b="0" i="0" dirty="0">
                  <a:solidFill>
                    <a:srgbClr val="333333"/>
                  </a:solidFill>
                  <a:effectLst/>
                  <a:latin typeface="微软雅黑" panose="020B0503020204020204" pitchFamily="34" charset="-122"/>
                  <a:ea typeface="微软雅黑" panose="020B0503020204020204" pitchFamily="34" charset="-122"/>
                </a:rPr>
                <a:t>高级实验师</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7E44E99A-8761-DC5A-83E0-5C377EF5B562}"/>
              </a:ext>
            </a:extLst>
          </p:cNvPr>
          <p:cNvGrpSpPr/>
          <p:nvPr/>
        </p:nvGrpSpPr>
        <p:grpSpPr>
          <a:xfrm>
            <a:off x="8871647" y="1411899"/>
            <a:ext cx="1290852" cy="2508613"/>
            <a:chOff x="8205100" y="4004189"/>
            <a:chExt cx="1290852" cy="2508613"/>
          </a:xfrm>
        </p:grpSpPr>
        <p:pic>
          <p:nvPicPr>
            <p:cNvPr id="2" name="图片 1">
              <a:extLst>
                <a:ext uri="{FF2B5EF4-FFF2-40B4-BE49-F238E27FC236}">
                  <a16:creationId xmlns:a16="http://schemas.microsoft.com/office/drawing/2014/main" id="{F91C57BD-8701-042D-3889-80D795B8978C}"/>
                </a:ext>
              </a:extLst>
            </p:cNvPr>
            <p:cNvPicPr>
              <a:picLocks noChangeAspect="1"/>
            </p:cNvPicPr>
            <p:nvPr/>
          </p:nvPicPr>
          <p:blipFill>
            <a:blip r:embed="rId4"/>
            <a:stretch>
              <a:fillRect/>
            </a:stretch>
          </p:blipFill>
          <p:spPr>
            <a:xfrm>
              <a:off x="8205100" y="4004189"/>
              <a:ext cx="1290852" cy="1843070"/>
            </a:xfrm>
            <a:prstGeom prst="rect">
              <a:avLst/>
            </a:prstGeom>
          </p:spPr>
        </p:pic>
        <p:sp>
          <p:nvSpPr>
            <p:cNvPr id="4" name="文本框 3">
              <a:extLst>
                <a:ext uri="{FF2B5EF4-FFF2-40B4-BE49-F238E27FC236}">
                  <a16:creationId xmlns:a16="http://schemas.microsoft.com/office/drawing/2014/main" id="{CAE97AFB-440A-2AEA-3A96-F098673EB140}"/>
                </a:ext>
              </a:extLst>
            </p:cNvPr>
            <p:cNvSpPr txBox="1"/>
            <p:nvPr/>
          </p:nvSpPr>
          <p:spPr>
            <a:xfrm>
              <a:off x="8294038" y="5866471"/>
              <a:ext cx="1107996"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李宇哲</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大四保研</a:t>
              </a:r>
            </a:p>
          </p:txBody>
        </p:sp>
      </p:grpSp>
      <p:grpSp>
        <p:nvGrpSpPr>
          <p:cNvPr id="17" name="组合 16">
            <a:extLst>
              <a:ext uri="{FF2B5EF4-FFF2-40B4-BE49-F238E27FC236}">
                <a16:creationId xmlns:a16="http://schemas.microsoft.com/office/drawing/2014/main" id="{87E2685F-8996-C310-497C-6E11C2F7F1FB}"/>
              </a:ext>
            </a:extLst>
          </p:cNvPr>
          <p:cNvGrpSpPr/>
          <p:nvPr/>
        </p:nvGrpSpPr>
        <p:grpSpPr>
          <a:xfrm>
            <a:off x="5322128" y="1411899"/>
            <a:ext cx="1257300" cy="2489401"/>
            <a:chOff x="5595258" y="4004189"/>
            <a:chExt cx="1257300" cy="2489401"/>
          </a:xfrm>
        </p:grpSpPr>
        <p:sp>
          <p:nvSpPr>
            <p:cNvPr id="14" name="文本框 13">
              <a:extLst>
                <a:ext uri="{FF2B5EF4-FFF2-40B4-BE49-F238E27FC236}">
                  <a16:creationId xmlns:a16="http://schemas.microsoft.com/office/drawing/2014/main" id="{8163B7A0-8B6B-EAC5-4228-9B03A325E32F}"/>
                </a:ext>
              </a:extLst>
            </p:cNvPr>
            <p:cNvSpPr txBox="1"/>
            <p:nvPr/>
          </p:nvSpPr>
          <p:spPr>
            <a:xfrm>
              <a:off x="5669910" y="5847259"/>
              <a:ext cx="1107996"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刘睿博</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大四保研</a:t>
              </a:r>
            </a:p>
          </p:txBody>
        </p:sp>
        <p:pic>
          <p:nvPicPr>
            <p:cNvPr id="12" name="图片 11">
              <a:extLst>
                <a:ext uri="{FF2B5EF4-FFF2-40B4-BE49-F238E27FC236}">
                  <a16:creationId xmlns:a16="http://schemas.microsoft.com/office/drawing/2014/main" id="{66F68892-6AE0-0F49-2C56-4A3AD071CE17}"/>
                </a:ext>
              </a:extLst>
            </p:cNvPr>
            <p:cNvPicPr>
              <a:picLocks noChangeAspect="1"/>
            </p:cNvPicPr>
            <p:nvPr/>
          </p:nvPicPr>
          <p:blipFill>
            <a:blip r:embed="rId5"/>
            <a:stretch>
              <a:fillRect/>
            </a:stretch>
          </p:blipFill>
          <p:spPr>
            <a:xfrm>
              <a:off x="5595258" y="4004189"/>
              <a:ext cx="1257300" cy="1790700"/>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185670" y="4373217"/>
            <a:ext cx="7820660" cy="2226403"/>
          </a:xfrm>
          <a:prstGeom prst="rect">
            <a:avLst/>
          </a:prstGeom>
        </p:spPr>
        <p:txBody>
          <a:bodyPr vert="horz" lIns="91440" tIns="45720" rIns="91440" bIns="45720" rtlCol="0" anchor="ctr">
            <a:normAutofit fontScale="62500" lnSpcReduction="20000"/>
            <a:scene3d>
              <a:camera prst="orthographicFront"/>
              <a:lightRig rig="harsh" dir="t"/>
            </a:scene3d>
            <a:sp3d extrusionH="57150" prstMaterial="matte">
              <a:bevelT w="63500" h="12700" prst="angle"/>
              <a:contourClr>
                <a:schemeClr val="bg1">
                  <a:lumMod val="65000"/>
                </a:schemeClr>
              </a:contourClr>
            </a:sp3d>
          </a:bodyPr>
          <a:lstStyle>
            <a:lvl1pPr algn="r" defTabSz="914400" rtl="0" eaLnBrk="1" latinLnBrk="0" hangingPunct="1">
              <a:spcBef>
                <a:spcPct val="0"/>
              </a:spcBef>
              <a:buNone/>
              <a:defRPr sz="4400" b="1" kern="1200">
                <a:solidFill>
                  <a:srgbClr val="0070C0"/>
                </a:solidFill>
                <a:latin typeface="微软雅黑" panose="020B0503020204020204" pitchFamily="34" charset="-122"/>
                <a:ea typeface="微软雅黑" panose="020B0503020204020204" pitchFamily="34" charset="-122"/>
                <a:cs typeface="+mj-cs"/>
              </a:defRPr>
            </a:lvl1pPr>
          </a:lstStyle>
          <a:p>
            <a:pPr algn="ctr">
              <a:lnSpc>
                <a:spcPct val="160000"/>
              </a:lnSpc>
              <a:defRPr/>
            </a:pPr>
            <a:r>
              <a:rPr lang="zh-CN" altLang="en-US" sz="3200" dirty="0">
                <a:solidFill>
                  <a:srgbClr val="000000"/>
                </a:solidFill>
              </a:rPr>
              <a:t>李 诚、徐伟</a:t>
            </a:r>
            <a:endParaRPr lang="en-US" altLang="zh-CN" sz="3200" dirty="0">
              <a:solidFill>
                <a:srgbClr val="000000"/>
              </a:solidFill>
            </a:endParaRPr>
          </a:p>
          <a:p>
            <a:pPr algn="ctr">
              <a:lnSpc>
                <a:spcPct val="160000"/>
              </a:lnSpc>
              <a:defRPr/>
            </a:pPr>
            <a:r>
              <a:rPr lang="zh-CN" altLang="en-US" sz="3200" dirty="0">
                <a:solidFill>
                  <a:srgbClr val="000000"/>
                </a:solidFill>
              </a:rPr>
              <a:t>国家高性能计算中心</a:t>
            </a:r>
            <a:r>
              <a:rPr lang="en-US" altLang="zh-CN" sz="3200" dirty="0">
                <a:solidFill>
                  <a:srgbClr val="000000"/>
                </a:solidFill>
              </a:rPr>
              <a:t>(</a:t>
            </a:r>
            <a:r>
              <a:rPr lang="zh-CN" altLang="en-US" sz="3200" dirty="0">
                <a:solidFill>
                  <a:srgbClr val="000000"/>
                </a:solidFill>
              </a:rPr>
              <a:t>合肥</a:t>
            </a:r>
            <a:r>
              <a:rPr lang="en-US" altLang="zh-CN" sz="3200" dirty="0">
                <a:solidFill>
                  <a:srgbClr val="000000"/>
                </a:solidFill>
              </a:rPr>
              <a:t>)</a:t>
            </a:r>
            <a:r>
              <a:rPr lang="zh-CN" altLang="en-US" sz="3200" dirty="0">
                <a:solidFill>
                  <a:srgbClr val="000000"/>
                </a:solidFill>
              </a:rPr>
              <a:t>、信息与计算机国家级实验教学示范中心</a:t>
            </a:r>
            <a:endParaRPr lang="en-US" altLang="zh-CN" sz="3200" dirty="0">
              <a:solidFill>
                <a:srgbClr val="000000"/>
              </a:solidFill>
            </a:endParaRPr>
          </a:p>
          <a:p>
            <a:pPr algn="ctr">
              <a:lnSpc>
                <a:spcPct val="160000"/>
              </a:lnSpc>
              <a:defRPr/>
            </a:pPr>
            <a:r>
              <a:rPr lang="zh-CN" altLang="en-US" sz="3200" dirty="0">
                <a:solidFill>
                  <a:srgbClr val="000000"/>
                </a:solidFill>
              </a:rPr>
              <a:t>先进技术研究院、计算机科学与技术学院</a:t>
            </a:r>
            <a:endParaRPr lang="en-US" altLang="zh-CN" sz="3200" dirty="0">
              <a:solidFill>
                <a:srgbClr val="000000"/>
              </a:solidFill>
            </a:endParaRPr>
          </a:p>
          <a:p>
            <a:pPr algn="ctr">
              <a:lnSpc>
                <a:spcPct val="160000"/>
              </a:lnSpc>
              <a:defRPr/>
            </a:pPr>
            <a:r>
              <a:rPr lang="en-US" altLang="zh-CN" sz="2400" dirty="0">
                <a:solidFill>
                  <a:srgbClr val="000000"/>
                </a:solidFill>
              </a:rPr>
              <a:t>2025</a:t>
            </a:r>
            <a:r>
              <a:rPr lang="zh-CN" altLang="en-US" sz="2400" dirty="0">
                <a:solidFill>
                  <a:srgbClr val="000000"/>
                </a:solidFill>
              </a:rPr>
              <a:t>年</a:t>
            </a:r>
            <a:r>
              <a:rPr lang="en-US" altLang="zh-CN" sz="2400" dirty="0">
                <a:solidFill>
                  <a:srgbClr val="000000"/>
                </a:solidFill>
              </a:rPr>
              <a:t>02</a:t>
            </a:r>
            <a:r>
              <a:rPr lang="zh-CN" altLang="en-US" sz="2400" dirty="0">
                <a:solidFill>
                  <a:srgbClr val="000000"/>
                </a:solidFill>
              </a:rPr>
              <a:t>月</a:t>
            </a:r>
            <a:r>
              <a:rPr lang="en-US" altLang="zh-CN" sz="2400" dirty="0">
                <a:solidFill>
                  <a:srgbClr val="000000"/>
                </a:solidFill>
              </a:rPr>
              <a:t>27</a:t>
            </a:r>
            <a:r>
              <a:rPr lang="zh-CN" altLang="en-US" sz="2400" dirty="0">
                <a:solidFill>
                  <a:srgbClr val="000000"/>
                </a:solidFill>
              </a:rPr>
              <a:t>日</a:t>
            </a:r>
          </a:p>
        </p:txBody>
      </p:sp>
      <p:sp>
        <p:nvSpPr>
          <p:cNvPr id="5" name="文本框 4">
            <a:extLst>
              <a:ext uri="{FF2B5EF4-FFF2-40B4-BE49-F238E27FC236}">
                <a16:creationId xmlns:a16="http://schemas.microsoft.com/office/drawing/2014/main" id="{627B8996-59F5-4D20-9D42-7546CDAC1725}"/>
              </a:ext>
            </a:extLst>
          </p:cNvPr>
          <p:cNvSpPr txBox="1"/>
          <p:nvPr/>
        </p:nvSpPr>
        <p:spPr>
          <a:xfrm>
            <a:off x="195180" y="91648"/>
            <a:ext cx="7831220"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2025</a:t>
            </a:r>
            <a:r>
              <a:rPr lang="zh-CN" altLang="en-US" sz="3600" b="1" dirty="0">
                <a:solidFill>
                  <a:schemeClr val="bg1"/>
                </a:solidFill>
                <a:latin typeface="微软雅黑" panose="020B0503020204020204" pitchFamily="34" charset="-122"/>
                <a:ea typeface="微软雅黑" panose="020B0503020204020204" pitchFamily="34" charset="-122"/>
              </a:rPr>
              <a:t>年春季学期</a:t>
            </a:r>
            <a:r>
              <a:rPr lang="en-US" altLang="zh-CN" sz="3600" b="1" dirty="0">
                <a:solidFill>
                  <a:schemeClr val="bg1"/>
                </a:solidFill>
                <a:latin typeface="微软雅黑" panose="020B0503020204020204" pitchFamily="34" charset="-122"/>
                <a:ea typeface="微软雅黑" panose="020B0503020204020204" pitchFamily="34" charset="-122"/>
              </a:rPr>
              <a:t>《</a:t>
            </a:r>
            <a:r>
              <a:rPr lang="zh-CN" altLang="en-US" sz="3600" b="1" dirty="0">
                <a:solidFill>
                  <a:schemeClr val="bg1"/>
                </a:solidFill>
                <a:latin typeface="微软雅黑" panose="020B0503020204020204" pitchFamily="34" charset="-122"/>
                <a:ea typeface="微软雅黑" panose="020B0503020204020204" pitchFamily="34" charset="-122"/>
              </a:rPr>
              <a:t>编译工程</a:t>
            </a:r>
            <a:r>
              <a:rPr lang="en-US" altLang="zh-CN" sz="3600" b="1" dirty="0">
                <a:solidFill>
                  <a:schemeClr val="bg1"/>
                </a:solidFill>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9A01DE7A-16C4-45F2-BF5B-612E4F5A782C}"/>
              </a:ext>
            </a:extLst>
          </p:cNvPr>
          <p:cNvSpPr txBox="1"/>
          <p:nvPr/>
        </p:nvSpPr>
        <p:spPr>
          <a:xfrm>
            <a:off x="1387017" y="2164527"/>
            <a:ext cx="9417963" cy="1882567"/>
          </a:xfrm>
          <a:prstGeom prst="rect">
            <a:avLst/>
          </a:prstGeom>
          <a:noFill/>
        </p:spPr>
        <p:txBody>
          <a:bodyPr wrap="none" rtlCol="0">
            <a:spAutoFit/>
          </a:bodyPr>
          <a:lstStyle/>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一起努力</a:t>
            </a:r>
            <a:endParaRPr lang="en-US" altLang="zh-CN" sz="6000" b="1" dirty="0">
              <a:solidFill>
                <a:srgbClr val="0070C0"/>
              </a:solidFill>
              <a:latin typeface="微软雅黑" panose="020B0503020204020204" pitchFamily="34" charset="-122"/>
              <a:ea typeface="微软雅黑" panose="020B0503020204020204" pitchFamily="34" charset="-122"/>
              <a:cs typeface="+mj-cs"/>
            </a:endParaRPr>
          </a:p>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打造国产基础软硬件体系！</a:t>
            </a:r>
          </a:p>
        </p:txBody>
      </p:sp>
    </p:spTree>
    <p:extLst>
      <p:ext uri="{BB962C8B-B14F-4D97-AF65-F5344CB8AC3E}">
        <p14:creationId xmlns:p14="http://schemas.microsoft.com/office/powerpoint/2010/main" val="1218619173"/>
      </p:ext>
    </p:extLst>
  </p:cSld>
  <p:clrMapOvr>
    <a:masterClrMapping/>
  </p:clrMapOvr>
  <mc:AlternateContent xmlns:mc="http://schemas.openxmlformats.org/markup-compatibility/2006" xmlns:p14="http://schemas.microsoft.com/office/powerpoint/2010/main">
    <mc:Choice Requires="p14">
      <p:transition p14:dur="0" advTm="14225"/>
    </mc:Choice>
    <mc:Fallback xmlns="">
      <p:transition advTm="142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782951" y="2258519"/>
            <a:ext cx="873621" cy="461665"/>
          </a:xfrm>
          <a:prstGeom prst="rect">
            <a:avLst/>
          </a:prstGeom>
          <a:noFill/>
        </p:spPr>
        <p:txBody>
          <a:bodyPr wrap="square" rtlCol="0">
            <a:spAutoFit/>
          </a:bodyPr>
          <a:lstStyle/>
          <a:p>
            <a:pPr algn="ctr"/>
            <a:r>
              <a:rPr lang="zh-CN" altLang="en-US" sz="2400" b="1" dirty="0">
                <a:latin typeface="楷体" panose="02010609060101010101" pitchFamily="49" charset="-122"/>
                <a:ea typeface="楷体" panose="02010609060101010101" pitchFamily="49" charset="-122"/>
              </a:rPr>
              <a:t>输入</a:t>
            </a:r>
          </a:p>
        </p:txBody>
      </p:sp>
      <p:sp>
        <p:nvSpPr>
          <p:cNvPr id="8" name="矩形 7"/>
          <p:cNvSpPr/>
          <p:nvPr/>
        </p:nvSpPr>
        <p:spPr>
          <a:xfrm>
            <a:off x="1647462" y="2066276"/>
            <a:ext cx="2599191" cy="1524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预处理器</a:t>
            </a:r>
          </a:p>
          <a:p>
            <a:pPr algn="ctr"/>
            <a:r>
              <a:rPr lang="en-US" altLang="zh-CN" sz="2800" b="1" dirty="0">
                <a:latin typeface="微软雅黑" panose="020B0503020204020204" pitchFamily="34" charset="-122"/>
                <a:ea typeface="微软雅黑" panose="020B0503020204020204" pitchFamily="34" charset="-122"/>
              </a:rPr>
              <a:t>Preprocessor</a:t>
            </a:r>
          </a:p>
        </p:txBody>
      </p:sp>
      <p:sp>
        <p:nvSpPr>
          <p:cNvPr id="20" name="文本框 19"/>
          <p:cNvSpPr txBox="1"/>
          <p:nvPr/>
        </p:nvSpPr>
        <p:spPr>
          <a:xfrm>
            <a:off x="5465771" y="5171093"/>
            <a:ext cx="2067156" cy="95410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汇编器</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en-US" altLang="zh-CN" sz="2800" b="1" dirty="0">
                <a:solidFill>
                  <a:schemeClr val="bg1"/>
                </a:solidFill>
                <a:latin typeface="微软雅黑" panose="020B0503020204020204" pitchFamily="34" charset="-122"/>
                <a:ea typeface="微软雅黑" panose="020B0503020204020204" pitchFamily="34" charset="-122"/>
              </a:rPr>
              <a:t>Assembler</a:t>
            </a:r>
          </a:p>
        </p:txBody>
      </p:sp>
      <p:sp>
        <p:nvSpPr>
          <p:cNvPr id="27" name="文本框 26"/>
          <p:cNvSpPr txBox="1"/>
          <p:nvPr/>
        </p:nvSpPr>
        <p:spPr>
          <a:xfrm>
            <a:off x="8744912" y="4815586"/>
            <a:ext cx="949699" cy="461665"/>
          </a:xfrm>
          <a:prstGeom prst="rect">
            <a:avLst/>
          </a:prstGeom>
          <a:noFill/>
        </p:spPr>
        <p:txBody>
          <a:bodyPr wrap="square" rtlCol="0">
            <a:spAutoFit/>
          </a:bodyPr>
          <a:lstStyle/>
          <a:p>
            <a:pPr algn="ctr"/>
            <a:r>
              <a:rPr lang="zh-CN" altLang="en-US" sz="2400" b="1" dirty="0">
                <a:latin typeface="楷体" panose="02010609060101010101" pitchFamily="49" charset="-122"/>
                <a:ea typeface="楷体" panose="02010609060101010101" pitchFamily="49" charset="-122"/>
              </a:rPr>
              <a:t>输出</a:t>
            </a:r>
          </a:p>
        </p:txBody>
      </p:sp>
      <p:sp>
        <p:nvSpPr>
          <p:cNvPr id="28" name="矩形 27"/>
          <p:cNvSpPr/>
          <p:nvPr/>
        </p:nvSpPr>
        <p:spPr>
          <a:xfrm>
            <a:off x="5570771" y="1987722"/>
            <a:ext cx="1612432" cy="1365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连接器</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en-US" altLang="zh-CN" sz="2800" b="1" dirty="0">
                <a:solidFill>
                  <a:schemeClr val="bg1"/>
                </a:solidFill>
                <a:latin typeface="微软雅黑" panose="020B0503020204020204" pitchFamily="34" charset="-122"/>
                <a:ea typeface="微软雅黑" panose="020B0503020204020204" pitchFamily="34" charset="-122"/>
              </a:rPr>
              <a:t>Linker</a:t>
            </a:r>
          </a:p>
        </p:txBody>
      </p:sp>
      <p:sp>
        <p:nvSpPr>
          <p:cNvPr id="36" name="文本框 35"/>
          <p:cNvSpPr txBox="1"/>
          <p:nvPr/>
        </p:nvSpPr>
        <p:spPr>
          <a:xfrm>
            <a:off x="7244891" y="914471"/>
            <a:ext cx="3060246" cy="954107"/>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库代码</a:t>
            </a:r>
            <a:endParaRPr lang="en-US" altLang="zh-CN" sz="2800" b="1" dirty="0">
              <a:solidFill>
                <a:srgbClr val="002060"/>
              </a:solidFill>
              <a:latin typeface="微软雅黑" panose="020B0503020204020204" pitchFamily="34" charset="-122"/>
              <a:ea typeface="微软雅黑" panose="020B0503020204020204" pitchFamily="34" charset="-122"/>
            </a:endParaRPr>
          </a:p>
          <a:p>
            <a:pPr algn="ctr"/>
            <a:r>
              <a:rPr lang="en-US" altLang="zh-CN" sz="2800" b="1" dirty="0">
                <a:solidFill>
                  <a:srgbClr val="002060"/>
                </a:solidFill>
                <a:latin typeface="微软雅黑" panose="020B0503020204020204" pitchFamily="34" charset="-122"/>
                <a:ea typeface="微软雅黑" panose="020B0503020204020204" pitchFamily="34" charset="-122"/>
              </a:rPr>
              <a:t>Library routines</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082063" y="1322921"/>
            <a:ext cx="1565039" cy="461665"/>
          </a:xfrm>
          <a:prstGeom prst="rect">
            <a:avLst/>
          </a:prstGeom>
          <a:noFill/>
        </p:spPr>
        <p:txBody>
          <a:bodyPr wrap="square" rtlCol="0">
            <a:spAutoFit/>
          </a:bodyPr>
          <a:lstStyle/>
          <a:p>
            <a:r>
              <a:rPr lang="en-US" altLang="zh-CN" sz="2400" b="1" dirty="0">
                <a:solidFill>
                  <a:srgbClr val="FF0000"/>
                </a:solidFill>
                <a:latin typeface="楷体" panose="02010609060101010101" pitchFamily="49" charset="-122"/>
                <a:ea typeface="楷体" panose="02010609060101010101" pitchFamily="49" charset="-122"/>
              </a:rPr>
              <a:t>C</a:t>
            </a:r>
            <a:r>
              <a:rPr lang="zh-CN" altLang="en-US" sz="2400" b="1" dirty="0">
                <a:solidFill>
                  <a:srgbClr val="FF0000"/>
                </a:solidFill>
                <a:latin typeface="楷体" panose="02010609060101010101" pitchFamily="49" charset="-122"/>
                <a:ea typeface="楷体" panose="02010609060101010101" pitchFamily="49" charset="-122"/>
              </a:rPr>
              <a:t>源程序</a:t>
            </a:r>
          </a:p>
        </p:txBody>
      </p:sp>
      <p:sp>
        <p:nvSpPr>
          <p:cNvPr id="34" name="矩形 33"/>
          <p:cNvSpPr/>
          <p:nvPr/>
        </p:nvSpPr>
        <p:spPr>
          <a:xfrm>
            <a:off x="1871532" y="4826797"/>
            <a:ext cx="1986098" cy="1513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 C</a:t>
            </a:r>
            <a:r>
              <a:rPr lang="zh-CN" altLang="en-US" sz="2800" b="1" dirty="0">
                <a:latin typeface="微软雅黑" panose="020B0503020204020204" pitchFamily="34" charset="-122"/>
                <a:ea typeface="微软雅黑" panose="020B0503020204020204" pitchFamily="34" charset="-122"/>
              </a:rPr>
              <a:t>编译器</a:t>
            </a:r>
          </a:p>
          <a:p>
            <a:pPr algn="ctr"/>
            <a:r>
              <a:rPr lang="en-US" altLang="zh-CN" sz="2800" b="1" dirty="0">
                <a:latin typeface="微软雅黑" panose="020B0503020204020204" pitchFamily="34" charset="-122"/>
                <a:ea typeface="微软雅黑" panose="020B0503020204020204" pitchFamily="34" charset="-122"/>
              </a:rPr>
              <a:t>Compiler</a:t>
            </a:r>
          </a:p>
        </p:txBody>
      </p:sp>
      <p:sp>
        <p:nvSpPr>
          <p:cNvPr id="7" name="文本框 6"/>
          <p:cNvSpPr txBox="1"/>
          <p:nvPr/>
        </p:nvSpPr>
        <p:spPr>
          <a:xfrm>
            <a:off x="2620188" y="3899423"/>
            <a:ext cx="488789" cy="461665"/>
          </a:xfrm>
          <a:prstGeom prst="rect">
            <a:avLst/>
          </a:prstGeom>
          <a:noFill/>
        </p:spPr>
        <p:txBody>
          <a:bodyPr wrap="square" rtlCol="0">
            <a:spAutoFit/>
          </a:bodyPr>
          <a:lstStyle/>
          <a:p>
            <a:pPr algn="ctr"/>
            <a:r>
              <a:rPr lang="en-US" altLang="zh-CN" sz="2400" b="1" dirty="0">
                <a:solidFill>
                  <a:srgbClr val="FF0000"/>
                </a:solidFill>
                <a:ea typeface="楷体" panose="02010609060101010101" pitchFamily="49" charset="-122"/>
              </a:rPr>
              <a:t>.</a:t>
            </a:r>
            <a:r>
              <a:rPr lang="en-US" altLang="zh-CN" sz="2400" b="1" dirty="0" err="1">
                <a:solidFill>
                  <a:srgbClr val="FF0000"/>
                </a:solidFill>
                <a:ea typeface="楷体" panose="02010609060101010101" pitchFamily="49" charset="-122"/>
              </a:rPr>
              <a:t>i</a:t>
            </a:r>
            <a:endParaRPr lang="zh-CN" altLang="en-US" sz="2400" b="1" dirty="0">
              <a:solidFill>
                <a:srgbClr val="FF0000"/>
              </a:solidFill>
              <a:ea typeface="楷体" panose="02010609060101010101" pitchFamily="49" charset="-122"/>
            </a:endParaRPr>
          </a:p>
        </p:txBody>
      </p:sp>
      <p:sp>
        <p:nvSpPr>
          <p:cNvPr id="38" name="文本框 37"/>
          <p:cNvSpPr txBox="1"/>
          <p:nvPr/>
        </p:nvSpPr>
        <p:spPr>
          <a:xfrm>
            <a:off x="4188770" y="5232338"/>
            <a:ext cx="880845" cy="830997"/>
          </a:xfrm>
          <a:prstGeom prst="rect">
            <a:avLst/>
          </a:prstGeom>
          <a:noFill/>
        </p:spPr>
        <p:txBody>
          <a:bodyPr wrap="square" rtlCol="0">
            <a:spAutoFit/>
          </a:bodyPr>
          <a:lstStyle/>
          <a:p>
            <a:pPr algn="ctr"/>
            <a:r>
              <a:rPr lang="zh-CN" altLang="en-US" sz="2400" b="1" dirty="0">
                <a:solidFill>
                  <a:srgbClr val="FF0000"/>
                </a:solidFill>
                <a:latin typeface="楷体" panose="02010609060101010101" pitchFamily="49" charset="-122"/>
                <a:ea typeface="楷体" panose="02010609060101010101" pitchFamily="49" charset="-122"/>
              </a:rPr>
              <a:t>汇编</a:t>
            </a:r>
            <a:endParaRPr lang="en-US" altLang="zh-CN" sz="2400" b="1" dirty="0">
              <a:solidFill>
                <a:srgbClr val="FF0000"/>
              </a:solidFill>
              <a:latin typeface="楷体" panose="02010609060101010101" pitchFamily="49" charset="-122"/>
              <a:ea typeface="楷体" panose="02010609060101010101" pitchFamily="49" charset="-122"/>
            </a:endParaRPr>
          </a:p>
          <a:p>
            <a:pPr algn="ctr"/>
            <a:r>
              <a:rPr lang="en-US" altLang="zh-CN" sz="2400" b="1" dirty="0">
                <a:solidFill>
                  <a:srgbClr val="FF0000"/>
                </a:solidFill>
                <a:latin typeface="楷体" panose="02010609060101010101" pitchFamily="49" charset="-122"/>
                <a:ea typeface="楷体" panose="02010609060101010101" pitchFamily="49" charset="-122"/>
              </a:rPr>
              <a:t>.s</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39" name="文本框 38"/>
          <p:cNvSpPr txBox="1"/>
          <p:nvPr/>
        </p:nvSpPr>
        <p:spPr>
          <a:xfrm>
            <a:off x="5668199" y="3682089"/>
            <a:ext cx="1417579" cy="830997"/>
          </a:xfrm>
          <a:prstGeom prst="rect">
            <a:avLst/>
          </a:prstGeom>
          <a:noFill/>
        </p:spPr>
        <p:txBody>
          <a:bodyPr wrap="square" rtlCol="0">
            <a:spAutoFit/>
          </a:bodyPr>
          <a:lstStyle/>
          <a:p>
            <a:pPr algn="ctr"/>
            <a:r>
              <a:rPr lang="zh-CN" altLang="en-US" sz="2400" b="1" dirty="0">
                <a:solidFill>
                  <a:srgbClr val="FF0000"/>
                </a:solidFill>
                <a:latin typeface="楷体" panose="02010609060101010101" pitchFamily="49" charset="-122"/>
                <a:ea typeface="楷体" panose="02010609060101010101" pitchFamily="49" charset="-122"/>
              </a:rPr>
              <a:t>目标文件</a:t>
            </a:r>
            <a:endParaRPr lang="en-US" altLang="zh-CN" sz="2400" b="1" dirty="0">
              <a:solidFill>
                <a:srgbClr val="FF0000"/>
              </a:solidFill>
              <a:latin typeface="楷体" panose="02010609060101010101" pitchFamily="49" charset="-122"/>
              <a:ea typeface="楷体" panose="02010609060101010101" pitchFamily="49" charset="-122"/>
            </a:endParaRPr>
          </a:p>
          <a:p>
            <a:pPr algn="ctr"/>
            <a:r>
              <a:rPr lang="en-US" altLang="zh-CN" sz="2400" b="1" dirty="0">
                <a:solidFill>
                  <a:srgbClr val="FF0000"/>
                </a:solidFill>
                <a:latin typeface="楷体" panose="02010609060101010101" pitchFamily="49" charset="-122"/>
                <a:ea typeface="楷体" panose="02010609060101010101" pitchFamily="49" charset="-122"/>
              </a:rPr>
              <a:t>.o</a:t>
            </a:r>
            <a:endParaRPr lang="zh-CN" altLang="en-US" sz="2400" b="1" dirty="0">
              <a:solidFill>
                <a:srgbClr val="FF0000"/>
              </a:solidFill>
              <a:latin typeface="楷体" panose="02010609060101010101" pitchFamily="49" charset="-122"/>
              <a:ea typeface="楷体" panose="02010609060101010101" pitchFamily="49" charset="-122"/>
            </a:endParaRPr>
          </a:p>
        </p:txBody>
      </p:sp>
      <p:cxnSp>
        <p:nvCxnSpPr>
          <p:cNvPr id="10" name="肘形连接符 9"/>
          <p:cNvCxnSpPr>
            <a:stCxn id="36" idx="1"/>
            <a:endCxn id="28" idx="0"/>
          </p:cNvCxnSpPr>
          <p:nvPr/>
        </p:nvCxnSpPr>
        <p:spPr>
          <a:xfrm rot="10800000" flipV="1">
            <a:off x="6376987" y="1391524"/>
            <a:ext cx="867904" cy="59619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3" name="肘形连接符 12"/>
          <p:cNvCxnSpPr>
            <a:stCxn id="28" idx="3"/>
            <a:endCxn id="41" idx="1"/>
          </p:cNvCxnSpPr>
          <p:nvPr/>
        </p:nvCxnSpPr>
        <p:spPr>
          <a:xfrm>
            <a:off x="7183203" y="2670262"/>
            <a:ext cx="679758" cy="108278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41" name="文本框 40"/>
          <p:cNvSpPr txBox="1"/>
          <p:nvPr/>
        </p:nvSpPr>
        <p:spPr>
          <a:xfrm>
            <a:off x="7862962" y="3275995"/>
            <a:ext cx="2713599"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solidFill>
                  <a:srgbClr val="00B0F0"/>
                </a:solidFill>
                <a:latin typeface="微软雅黑" panose="020B0503020204020204" pitchFamily="34" charset="-122"/>
                <a:ea typeface="微软雅黑" panose="020B0503020204020204" pitchFamily="34" charset="-122"/>
              </a:rPr>
              <a:t>机器代码</a:t>
            </a:r>
            <a:endParaRPr lang="en-US" altLang="zh-CN" sz="2800" dirty="0">
              <a:solidFill>
                <a:srgbClr val="00B0F0"/>
              </a:solidFill>
              <a:latin typeface="微软雅黑" panose="020B0503020204020204" pitchFamily="34" charset="-122"/>
              <a:ea typeface="微软雅黑" panose="020B0503020204020204" pitchFamily="34" charset="-122"/>
            </a:endParaRPr>
          </a:p>
          <a:p>
            <a:pPr algn="ctr"/>
            <a:r>
              <a:rPr lang="en-US" altLang="zh-CN" sz="2800" b="1" dirty="0">
                <a:solidFill>
                  <a:srgbClr val="00B0F0"/>
                </a:solidFill>
                <a:latin typeface="微软雅黑" panose="020B0503020204020204" pitchFamily="34" charset="-122"/>
                <a:ea typeface="微软雅黑" panose="020B0503020204020204" pitchFamily="34" charset="-122"/>
              </a:rPr>
              <a:t>Machine code</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a:off x="9219760" y="2720184"/>
            <a:ext cx="0" cy="5558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a:stCxn id="41" idx="2"/>
            <a:endCxn id="27" idx="0"/>
          </p:cNvCxnSpPr>
          <p:nvPr/>
        </p:nvCxnSpPr>
        <p:spPr>
          <a:xfrm>
            <a:off x="9219761" y="4230101"/>
            <a:ext cx="0" cy="585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标题 20"/>
          <p:cNvSpPr>
            <a:spLocks noGrp="1"/>
          </p:cNvSpPr>
          <p:nvPr>
            <p:ph type="title"/>
          </p:nvPr>
        </p:nvSpPr>
        <p:spPr/>
        <p:txBody>
          <a:bodyPr/>
          <a:lstStyle/>
          <a:p>
            <a:r>
              <a:rPr lang="en-US" dirty="0"/>
              <a:t>C</a:t>
            </a:r>
            <a:r>
              <a:rPr lang="zh-CN" altLang="en-US" dirty="0"/>
              <a:t>程序的编译运行过程分解</a:t>
            </a:r>
            <a:endParaRPr lang="en-US" dirty="0"/>
          </a:p>
        </p:txBody>
      </p:sp>
      <p:cxnSp>
        <p:nvCxnSpPr>
          <p:cNvPr id="31" name="直接箭头连接符 30"/>
          <p:cNvCxnSpPr/>
          <p:nvPr/>
        </p:nvCxnSpPr>
        <p:spPr>
          <a:xfrm flipH="1">
            <a:off x="2864582" y="1784586"/>
            <a:ext cx="1" cy="2816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p:cNvCxnSpPr/>
          <p:nvPr/>
        </p:nvCxnSpPr>
        <p:spPr>
          <a:xfrm>
            <a:off x="2864581" y="4361087"/>
            <a:ext cx="0" cy="4657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p:cNvCxnSpPr/>
          <p:nvPr/>
        </p:nvCxnSpPr>
        <p:spPr>
          <a:xfrm>
            <a:off x="2864582" y="3590996"/>
            <a:ext cx="1" cy="3084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p:cNvCxnSpPr/>
          <p:nvPr/>
        </p:nvCxnSpPr>
        <p:spPr>
          <a:xfrm>
            <a:off x="3857631" y="5647836"/>
            <a:ext cx="33113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a:stCxn id="38" idx="3"/>
            <a:endCxn id="20" idx="1"/>
          </p:cNvCxnSpPr>
          <p:nvPr/>
        </p:nvCxnSpPr>
        <p:spPr>
          <a:xfrm>
            <a:off x="5069615" y="5647836"/>
            <a:ext cx="396157" cy="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p:cNvCxnSpPr/>
          <p:nvPr/>
        </p:nvCxnSpPr>
        <p:spPr>
          <a:xfrm flipV="1">
            <a:off x="6376987" y="4513086"/>
            <a:ext cx="0" cy="4422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p:cNvCxnSpPr>
            <a:endCxn id="28" idx="2"/>
          </p:cNvCxnSpPr>
          <p:nvPr/>
        </p:nvCxnSpPr>
        <p:spPr>
          <a:xfrm flipH="1" flipV="1">
            <a:off x="6376988" y="3352801"/>
            <a:ext cx="1" cy="329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F4A3C759-4AAD-4D82-BB65-F147F033F226}"/>
              </a:ext>
            </a:extLst>
          </p:cNvPr>
          <p:cNvSpPr txBox="1"/>
          <p:nvPr/>
        </p:nvSpPr>
        <p:spPr>
          <a:xfrm>
            <a:off x="520608" y="6413875"/>
            <a:ext cx="10804561" cy="369332"/>
          </a:xfrm>
          <a:prstGeom prst="rect">
            <a:avLst/>
          </a:prstGeom>
          <a:noFill/>
        </p:spPr>
        <p:txBody>
          <a:bodyPr wrap="none" rtlCol="0">
            <a:spAutoFit/>
          </a:bodyPr>
          <a:lstStyle/>
          <a:p>
            <a:r>
              <a:rPr lang="zh-CN" altLang="en-US" dirty="0"/>
              <a:t>参考链接：</a:t>
            </a:r>
            <a:r>
              <a:rPr lang="en-US" dirty="0">
                <a:hlinkClick r:id="rId3"/>
              </a:rPr>
              <a:t>http://www.cs-fundamentals.com/c-programming/how-to-compile-c-program-using-gcc.php</a:t>
            </a:r>
            <a:endParaRPr lang="en-US" dirty="0"/>
          </a:p>
        </p:txBody>
      </p:sp>
    </p:spTree>
    <p:extLst>
      <p:ext uri="{BB962C8B-B14F-4D97-AF65-F5344CB8AC3E}">
        <p14:creationId xmlns:p14="http://schemas.microsoft.com/office/powerpoint/2010/main" val="28911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编译器自动优化能力</a:t>
            </a:r>
            <a:endParaRPr lang="en-US" dirty="0"/>
          </a:p>
        </p:txBody>
      </p:sp>
      <p:sp>
        <p:nvSpPr>
          <p:cNvPr id="4" name="文本框 3"/>
          <p:cNvSpPr txBox="1"/>
          <p:nvPr/>
        </p:nvSpPr>
        <p:spPr>
          <a:xfrm>
            <a:off x="838200" y="6070698"/>
            <a:ext cx="10426188" cy="369332"/>
          </a:xfrm>
          <a:prstGeom prst="rect">
            <a:avLst/>
          </a:prstGeom>
          <a:noFill/>
        </p:spPr>
        <p:txBody>
          <a:bodyPr wrap="none" rtlCol="0">
            <a:spAutoFit/>
          </a:bodyPr>
          <a:lstStyle/>
          <a:p>
            <a:r>
              <a:rPr lang="zh-CN" altLang="en-US" dirty="0">
                <a:latin typeface="微软雅黑" pitchFamily="34" charset="-122"/>
                <a:ea typeface="微软雅黑" pitchFamily="34" charset="-122"/>
              </a:rPr>
              <a:t>延伸阅读：</a:t>
            </a:r>
            <a:r>
              <a:rPr lang="en-US" altLang="zh-CN" dirty="0">
                <a:latin typeface="微软雅黑" pitchFamily="34" charset="-122"/>
                <a:ea typeface="微软雅黑" pitchFamily="34" charset="-122"/>
              </a:rPr>
              <a:t>https://clang.llvm.org/docs/CommandGuide/clang.html#code-generation-options</a:t>
            </a:r>
            <a:endParaRPr lang="en-US" dirty="0">
              <a:latin typeface="微软雅黑" pitchFamily="34" charset="-122"/>
              <a:ea typeface="微软雅黑" pitchFamily="34" charset="-122"/>
            </a:endParaRPr>
          </a:p>
        </p:txBody>
      </p:sp>
      <p:graphicFrame>
        <p:nvGraphicFramePr>
          <p:cNvPr id="5" name="内容占位符 6"/>
          <p:cNvGraphicFramePr>
            <a:graphicFrameLocks/>
          </p:cNvGraphicFramePr>
          <p:nvPr>
            <p:extLst>
              <p:ext uri="{D42A27DB-BD31-4B8C-83A1-F6EECF244321}">
                <p14:modId xmlns:p14="http://schemas.microsoft.com/office/powerpoint/2010/main" val="867657742"/>
              </p:ext>
            </p:extLst>
          </p:nvPr>
        </p:nvGraphicFramePr>
        <p:xfrm>
          <a:off x="2437899" y="1511733"/>
          <a:ext cx="9322130" cy="3749040"/>
        </p:xfrm>
        <a:graphic>
          <a:graphicData uri="http://schemas.openxmlformats.org/drawingml/2006/table">
            <a:tbl>
              <a:tblPr firstRow="1" bandRow="1">
                <a:tableStyleId>{5C22544A-7EE6-4342-B048-85BDC9FD1C3A}</a:tableStyleId>
              </a:tblPr>
              <a:tblGrid>
                <a:gridCol w="1741883">
                  <a:extLst>
                    <a:ext uri="{9D8B030D-6E8A-4147-A177-3AD203B41FA5}">
                      <a16:colId xmlns:a16="http://schemas.microsoft.com/office/drawing/2014/main" val="3001188499"/>
                    </a:ext>
                  </a:extLst>
                </a:gridCol>
                <a:gridCol w="7580247">
                  <a:extLst>
                    <a:ext uri="{9D8B030D-6E8A-4147-A177-3AD203B41FA5}">
                      <a16:colId xmlns:a16="http://schemas.microsoft.com/office/drawing/2014/main" val="2787798789"/>
                    </a:ext>
                  </a:extLst>
                </a:gridCol>
              </a:tblGrid>
              <a:tr h="0">
                <a:tc>
                  <a:txBody>
                    <a:bodyPr/>
                    <a:lstStyle/>
                    <a:p>
                      <a:pPr algn="ctr"/>
                      <a:r>
                        <a:rPr lang="zh-CN" altLang="en-US" sz="2800" dirty="0"/>
                        <a:t>优化等级</a:t>
                      </a:r>
                    </a:p>
                  </a:txBody>
                  <a:tcPr anchor="ctr"/>
                </a:tc>
                <a:tc>
                  <a:txBody>
                    <a:bodyPr/>
                    <a:lstStyle/>
                    <a:p>
                      <a:pPr algn="ctr"/>
                      <a:r>
                        <a:rPr lang="zh-CN" altLang="en-US" sz="2800" dirty="0"/>
                        <a:t>简要说明</a:t>
                      </a:r>
                    </a:p>
                  </a:txBody>
                  <a:tcPr anchor="ctr"/>
                </a:tc>
                <a:extLst>
                  <a:ext uri="{0D108BD9-81ED-4DB2-BD59-A6C34878D82A}">
                    <a16:rowId xmlns:a16="http://schemas.microsoft.com/office/drawing/2014/main" val="2779357757"/>
                  </a:ext>
                </a:extLst>
              </a:tr>
              <a:tr h="370840">
                <a:tc>
                  <a:txBody>
                    <a:bodyPr/>
                    <a:lstStyle/>
                    <a:p>
                      <a:r>
                        <a:rPr lang="en-US" sz="2400" b="1" dirty="0"/>
                        <a:t>-</a:t>
                      </a:r>
                      <a:r>
                        <a:rPr lang="en-US" sz="2400" b="1" dirty="0" err="1"/>
                        <a:t>Ofast</a:t>
                      </a:r>
                      <a:endParaRPr lang="en-US" sz="2400" b="1" dirty="0"/>
                    </a:p>
                  </a:txBody>
                  <a:tcPr anchor="ctr"/>
                </a:tc>
                <a:tc>
                  <a:txBody>
                    <a:bodyPr/>
                    <a:lstStyle/>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-O3</a:t>
                      </a:r>
                      <a:r>
                        <a:rPr lang="zh-CN" altLang="en-US" sz="2000" dirty="0">
                          <a:latin typeface="微软雅黑" panose="020B0503020204020204" pitchFamily="34" charset="-122"/>
                          <a:ea typeface="微软雅黑" panose="020B0503020204020204" pitchFamily="34" charset="-122"/>
                        </a:rPr>
                        <a:t>级别的基础上，开启更多</a:t>
                      </a:r>
                      <a:r>
                        <a:rPr lang="zh-CN" altLang="en-US" sz="2000" b="1" dirty="0">
                          <a:solidFill>
                            <a:srgbClr val="C00000"/>
                          </a:solidFill>
                          <a:latin typeface="微软雅黑" panose="020B0503020204020204" pitchFamily="34" charset="-122"/>
                          <a:ea typeface="微软雅黑" panose="020B0503020204020204" pitchFamily="34" charset="-122"/>
                        </a:rPr>
                        <a:t>激进优化项</a:t>
                      </a:r>
                      <a:r>
                        <a:rPr lang="zh-CN" altLang="en-US" sz="2000" dirty="0">
                          <a:latin typeface="微软雅黑" panose="020B0503020204020204" pitchFamily="34" charset="-122"/>
                          <a:ea typeface="微软雅黑" panose="020B0503020204020204" pitchFamily="34" charset="-122"/>
                        </a:rPr>
                        <a:t>，该优化等级不会严格遵循语言标准</a:t>
                      </a:r>
                    </a:p>
                  </a:txBody>
                  <a:tcPr anchor="ctr"/>
                </a:tc>
                <a:extLst>
                  <a:ext uri="{0D108BD9-81ED-4DB2-BD59-A6C34878D82A}">
                    <a16:rowId xmlns:a16="http://schemas.microsoft.com/office/drawing/2014/main" val="2274178145"/>
                  </a:ext>
                </a:extLst>
              </a:tr>
              <a:tr h="370840">
                <a:tc>
                  <a:txBody>
                    <a:bodyPr/>
                    <a:lstStyle/>
                    <a:p>
                      <a:r>
                        <a:rPr lang="en-US" sz="2400" b="1" dirty="0"/>
                        <a:t>-O3</a:t>
                      </a:r>
                    </a:p>
                  </a:txBody>
                  <a:tcPr anchor="ctr"/>
                </a:tc>
                <a:tc>
                  <a:txBody>
                    <a:bodyPr/>
                    <a:lstStyle/>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-O2</a:t>
                      </a:r>
                      <a:r>
                        <a:rPr lang="zh-CN" altLang="en-US" sz="2000" dirty="0">
                          <a:latin typeface="微软雅黑" panose="020B0503020204020204" pitchFamily="34" charset="-122"/>
                          <a:ea typeface="微软雅黑" panose="020B0503020204020204" pitchFamily="34" charset="-122"/>
                        </a:rPr>
                        <a:t>级别的基础上，开启了更多的</a:t>
                      </a:r>
                      <a:r>
                        <a:rPr lang="zh-CN" altLang="en-US" sz="2000" b="1" dirty="0">
                          <a:solidFill>
                            <a:srgbClr val="C00000"/>
                          </a:solidFill>
                          <a:latin typeface="微软雅黑" panose="020B0503020204020204" pitchFamily="34" charset="-122"/>
                          <a:ea typeface="微软雅黑" panose="020B0503020204020204" pitchFamily="34" charset="-122"/>
                        </a:rPr>
                        <a:t>高级优化项</a:t>
                      </a:r>
                      <a:r>
                        <a:rPr lang="zh-CN" altLang="en-US" sz="2000" dirty="0">
                          <a:latin typeface="微软雅黑" panose="020B0503020204020204" pitchFamily="34" charset="-122"/>
                          <a:ea typeface="微软雅黑" panose="020B0503020204020204" pitchFamily="34" charset="-122"/>
                        </a:rPr>
                        <a:t>，以编译时间、代码大小、内存为代价获取更高的性能。</a:t>
                      </a:r>
                    </a:p>
                  </a:txBody>
                  <a:tcPr anchor="ctr"/>
                </a:tc>
                <a:extLst>
                  <a:ext uri="{0D108BD9-81ED-4DB2-BD59-A6C34878D82A}">
                    <a16:rowId xmlns:a16="http://schemas.microsoft.com/office/drawing/2014/main" val="3572643898"/>
                  </a:ext>
                </a:extLst>
              </a:tr>
              <a:tr h="370840">
                <a:tc>
                  <a:txBody>
                    <a:bodyPr/>
                    <a:lstStyle/>
                    <a:p>
                      <a:r>
                        <a:rPr lang="en-US" sz="2400" b="1" dirty="0"/>
                        <a:t>-</a:t>
                      </a:r>
                      <a:r>
                        <a:rPr lang="en-US" sz="2400" b="1" dirty="0" err="1"/>
                        <a:t>Os</a:t>
                      </a:r>
                      <a:endParaRPr lang="en-US" sz="2400" b="1" dirty="0"/>
                    </a:p>
                  </a:txBody>
                  <a:tcPr anchor="ctr"/>
                </a:tc>
                <a:tc>
                  <a:txBody>
                    <a:bodyPr/>
                    <a:lstStyle/>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-O2</a:t>
                      </a:r>
                      <a:r>
                        <a:rPr lang="zh-CN" altLang="en-US" sz="2000" dirty="0">
                          <a:latin typeface="微软雅黑" panose="020B0503020204020204" pitchFamily="34" charset="-122"/>
                          <a:ea typeface="微软雅黑" panose="020B0503020204020204" pitchFamily="34" charset="-122"/>
                        </a:rPr>
                        <a:t>级别的基础上，开启</a:t>
                      </a:r>
                      <a:r>
                        <a:rPr lang="zh-CN" altLang="en-US" sz="2000" b="1" dirty="0">
                          <a:solidFill>
                            <a:srgbClr val="C00000"/>
                          </a:solidFill>
                          <a:latin typeface="微软雅黑" panose="020B0503020204020204" pitchFamily="34" charset="-122"/>
                          <a:ea typeface="微软雅黑" panose="020B0503020204020204" pitchFamily="34" charset="-122"/>
                        </a:rPr>
                        <a:t>降低生成代码体量</a:t>
                      </a:r>
                      <a:r>
                        <a:rPr lang="zh-CN" altLang="en-US" sz="2000" dirty="0">
                          <a:latin typeface="微软雅黑" panose="020B0503020204020204" pitchFamily="34" charset="-122"/>
                          <a:ea typeface="微软雅黑" panose="020B0503020204020204" pitchFamily="34" charset="-122"/>
                        </a:rPr>
                        <a:t>的优化</a:t>
                      </a:r>
                    </a:p>
                  </a:txBody>
                  <a:tcPr anchor="ctr"/>
                </a:tc>
                <a:extLst>
                  <a:ext uri="{0D108BD9-81ED-4DB2-BD59-A6C34878D82A}">
                    <a16:rowId xmlns:a16="http://schemas.microsoft.com/office/drawing/2014/main" val="372969849"/>
                  </a:ext>
                </a:extLst>
              </a:tr>
              <a:tr h="370840">
                <a:tc>
                  <a:txBody>
                    <a:bodyPr/>
                    <a:lstStyle/>
                    <a:p>
                      <a:r>
                        <a:rPr lang="en-US" sz="2400" b="1" dirty="0"/>
                        <a:t>-O2</a:t>
                      </a:r>
                    </a:p>
                  </a:txBody>
                  <a:tcPr anchor="ctr"/>
                </a:tc>
                <a:tc>
                  <a:txBody>
                    <a:bodyPr/>
                    <a:lstStyle/>
                    <a:p>
                      <a:r>
                        <a:rPr lang="zh-CN" altLang="en-US" sz="2000" dirty="0">
                          <a:latin typeface="微软雅黑" panose="020B0503020204020204" pitchFamily="34" charset="-122"/>
                          <a:ea typeface="微软雅黑" panose="020B0503020204020204" pitchFamily="34" charset="-122"/>
                        </a:rPr>
                        <a:t>开启了大多数</a:t>
                      </a:r>
                      <a:r>
                        <a:rPr lang="zh-CN" altLang="en-US" sz="2000" b="1" dirty="0">
                          <a:solidFill>
                            <a:srgbClr val="C00000"/>
                          </a:solidFill>
                          <a:latin typeface="微软雅黑" panose="020B0503020204020204" pitchFamily="34" charset="-122"/>
                          <a:ea typeface="微软雅黑" panose="020B0503020204020204" pitchFamily="34" charset="-122"/>
                        </a:rPr>
                        <a:t>中级优化</a:t>
                      </a:r>
                      <a:r>
                        <a:rPr lang="zh-CN" altLang="en-US" sz="2000" dirty="0">
                          <a:latin typeface="微软雅黑" panose="020B0503020204020204" pitchFamily="34" charset="-122"/>
                          <a:ea typeface="微软雅黑" panose="020B0503020204020204" pitchFamily="34" charset="-122"/>
                        </a:rPr>
                        <a:t>，会改善编译时间开销和最终生成代码性能</a:t>
                      </a:r>
                    </a:p>
                  </a:txBody>
                  <a:tcPr anchor="ctr"/>
                </a:tc>
                <a:extLst>
                  <a:ext uri="{0D108BD9-81ED-4DB2-BD59-A6C34878D82A}">
                    <a16:rowId xmlns:a16="http://schemas.microsoft.com/office/drawing/2014/main" val="3269653590"/>
                  </a:ext>
                </a:extLst>
              </a:tr>
              <a:tr h="370840">
                <a:tc>
                  <a:txBody>
                    <a:bodyPr/>
                    <a:lstStyle/>
                    <a:p>
                      <a:r>
                        <a:rPr lang="en-US" sz="2400" b="1" dirty="0"/>
                        <a:t>-O/-O1</a:t>
                      </a:r>
                    </a:p>
                  </a:txBody>
                  <a:tcPr anchor="ctr"/>
                </a:tc>
                <a:tc>
                  <a:txBody>
                    <a:bodyPr/>
                    <a:lstStyle/>
                    <a:p>
                      <a:r>
                        <a:rPr lang="zh-CN" altLang="en-US" sz="2000" dirty="0">
                          <a:latin typeface="微软雅黑" panose="020B0503020204020204" pitchFamily="34" charset="-122"/>
                          <a:ea typeface="微软雅黑" panose="020B0503020204020204" pitchFamily="34" charset="-122"/>
                        </a:rPr>
                        <a:t>优化效果介于</a:t>
                      </a:r>
                      <a:r>
                        <a:rPr lang="en-US" altLang="zh-CN" sz="2000" dirty="0">
                          <a:latin typeface="微软雅黑" panose="020B0503020204020204" pitchFamily="34" charset="-122"/>
                          <a:ea typeface="微软雅黑" panose="020B0503020204020204" pitchFamily="34" charset="-122"/>
                        </a:rPr>
                        <a:t>-O0</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-O2</a:t>
                      </a:r>
                      <a:r>
                        <a:rPr lang="zh-CN" altLang="en-US" sz="2000" dirty="0">
                          <a:latin typeface="微软雅黑" panose="020B0503020204020204" pitchFamily="34" charset="-122"/>
                          <a:ea typeface="微软雅黑" panose="020B0503020204020204" pitchFamily="34" charset="-122"/>
                        </a:rPr>
                        <a:t>之间</a:t>
                      </a:r>
                    </a:p>
                  </a:txBody>
                  <a:tcPr anchor="ctr"/>
                </a:tc>
                <a:extLst>
                  <a:ext uri="{0D108BD9-81ED-4DB2-BD59-A6C34878D82A}">
                    <a16:rowId xmlns:a16="http://schemas.microsoft.com/office/drawing/2014/main" val="3604776988"/>
                  </a:ext>
                </a:extLst>
              </a:tr>
              <a:tr h="370840">
                <a:tc>
                  <a:txBody>
                    <a:bodyPr/>
                    <a:lstStyle/>
                    <a:p>
                      <a:r>
                        <a:rPr lang="en-US" sz="2400" b="1" dirty="0"/>
                        <a:t>-O0</a:t>
                      </a:r>
                    </a:p>
                  </a:txBody>
                  <a:tcPr anchor="ctr"/>
                </a:tc>
                <a:tc>
                  <a:txBody>
                    <a:bodyPr/>
                    <a:lstStyle/>
                    <a:p>
                      <a:r>
                        <a:rPr lang="zh-CN" altLang="en-US" sz="2000" dirty="0">
                          <a:latin typeface="微软雅黑" panose="020B0503020204020204" pitchFamily="34" charset="-122"/>
                          <a:ea typeface="微软雅黑" panose="020B0503020204020204" pitchFamily="34" charset="-122"/>
                        </a:rPr>
                        <a:t>默认优化等级，即</a:t>
                      </a:r>
                      <a:r>
                        <a:rPr lang="zh-CN" altLang="en-US" sz="2000" b="1" dirty="0">
                          <a:solidFill>
                            <a:srgbClr val="C00000"/>
                          </a:solidFill>
                          <a:latin typeface="微软雅黑" panose="020B0503020204020204" pitchFamily="34" charset="-122"/>
                          <a:ea typeface="微软雅黑" panose="020B0503020204020204" pitchFamily="34" charset="-122"/>
                        </a:rPr>
                        <a:t>不开启编译优化</a:t>
                      </a:r>
                      <a:r>
                        <a:rPr lang="zh-CN" altLang="en-US" sz="2000" dirty="0">
                          <a:latin typeface="微软雅黑" panose="020B0503020204020204" pitchFamily="34" charset="-122"/>
                          <a:ea typeface="微软雅黑" panose="020B0503020204020204" pitchFamily="34" charset="-122"/>
                        </a:rPr>
                        <a:t>，只尝试减少编译时间</a:t>
                      </a:r>
                    </a:p>
                  </a:txBody>
                  <a:tcPr anchor="ctr"/>
                </a:tc>
                <a:extLst>
                  <a:ext uri="{0D108BD9-81ED-4DB2-BD59-A6C34878D82A}">
                    <a16:rowId xmlns:a16="http://schemas.microsoft.com/office/drawing/2014/main" val="4053225318"/>
                  </a:ext>
                </a:extLst>
              </a:tr>
            </a:tbl>
          </a:graphicData>
        </a:graphic>
      </p:graphicFrame>
      <p:pic>
        <p:nvPicPr>
          <p:cNvPr id="6" name="Picture 4"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23149" b="-2297"/>
          <a:stretch/>
        </p:blipFill>
        <p:spPr bwMode="auto">
          <a:xfrm>
            <a:off x="254036" y="4768553"/>
            <a:ext cx="1934481" cy="984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img2.baidu.com/image_search/src=http%3A%2F%2Fnimg.ws.126.net%2F%3Furl%3Dhttp%253A%252F%252Fdingyue.ws.126.net%252F2021%252F1026%252Fe4adaf76j00r1kmwn000qc000hs00a6c.jpg%26thumbnail%3D650x2147483647%26quality%3D80%26type%3Djpg&amp;refer=http%3A%2F%2Fnimg.ws.126.net&amp;app=2002&amp;size=f9999,10000&amp;q=a80&amp;n=0&amp;g=0n&amp;fmt=jpeg?sec=1648948937&amp;t=18f393f401998d8af865d1a14e1f8c3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3165" r="24825" b="13991"/>
          <a:stretch/>
        </p:blipFill>
        <p:spPr bwMode="auto">
          <a:xfrm>
            <a:off x="254036" y="3482408"/>
            <a:ext cx="1907272" cy="1056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gimg2.baidu.com/image_search/src=http%3A%2F%2Fpic1.zhimg.com%2Fv2-c938ec9b7c4f979e0b38b8727a7d31d0_b.jpg&amp;refer=http%3A%2F%2Fpic1.zhimg.com&amp;app=2002&amp;size=f9999,10000&amp;q=a80&amp;n=0&amp;g=0n&amp;fmt=jpeg?sec=1648949042&amp;t=51d9e483a974cdd13cecc0c97b6a69d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762" t="11794" r="10923" b="35669"/>
          <a:stretch/>
        </p:blipFill>
        <p:spPr bwMode="auto">
          <a:xfrm>
            <a:off x="326691" y="1345678"/>
            <a:ext cx="1834617" cy="187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5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sz="3200" dirty="0"/>
              <a:t>1000000000</a:t>
            </a:r>
            <a:r>
              <a:rPr lang="zh-CN" altLang="en-US" dirty="0"/>
              <a:t>次循环迭代累加</a:t>
            </a:r>
            <a:endParaRPr lang="en-US" dirty="0"/>
          </a:p>
        </p:txBody>
      </p:sp>
      <p:sp>
        <p:nvSpPr>
          <p:cNvPr id="3" name="标题 2"/>
          <p:cNvSpPr>
            <a:spLocks noGrp="1"/>
          </p:cNvSpPr>
          <p:nvPr>
            <p:ph type="title"/>
          </p:nvPr>
        </p:nvSpPr>
        <p:spPr/>
        <p:txBody>
          <a:bodyPr/>
          <a:lstStyle/>
          <a:p>
            <a:r>
              <a:rPr lang="zh-CN" altLang="en-US" dirty="0"/>
              <a:t>举例</a:t>
            </a:r>
            <a:r>
              <a:rPr lang="en-US" altLang="zh-CN" dirty="0"/>
              <a:t>——</a:t>
            </a:r>
            <a:r>
              <a:rPr lang="zh-CN" altLang="en-US" dirty="0"/>
              <a:t>优化对代码性能的影响</a:t>
            </a:r>
            <a:endParaRPr lang="en-US" dirty="0"/>
          </a:p>
        </p:txBody>
      </p:sp>
      <p:sp>
        <p:nvSpPr>
          <p:cNvPr id="4" name="矩形 3"/>
          <p:cNvSpPr/>
          <p:nvPr/>
        </p:nvSpPr>
        <p:spPr>
          <a:xfrm>
            <a:off x="461597" y="1944634"/>
            <a:ext cx="10942718" cy="4708981"/>
          </a:xfrm>
          <a:prstGeom prst="rect">
            <a:avLst/>
          </a:prstGeom>
        </p:spPr>
        <p:txBody>
          <a:bodyPr wrap="square">
            <a:spAutoFit/>
          </a:bodyPr>
          <a:lstStyle/>
          <a:p>
            <a:r>
              <a:rPr lang="en-US" sz="2000" dirty="0"/>
              <a:t>#include &lt;</a:t>
            </a:r>
            <a:r>
              <a:rPr lang="en-US" sz="2000" dirty="0" err="1"/>
              <a:t>stdio.h</a:t>
            </a:r>
            <a:r>
              <a:rPr lang="en-US" sz="2000" dirty="0"/>
              <a:t>&gt; </a:t>
            </a:r>
          </a:p>
          <a:p>
            <a:r>
              <a:rPr lang="en-US" sz="2000" dirty="0"/>
              <a:t>#include &lt;</a:t>
            </a:r>
            <a:r>
              <a:rPr lang="en-US" sz="2000" dirty="0" err="1"/>
              <a:t>time.h</a:t>
            </a:r>
            <a:r>
              <a:rPr lang="en-US" sz="2000" dirty="0"/>
              <a:t>&gt; </a:t>
            </a:r>
          </a:p>
          <a:p>
            <a:r>
              <a:rPr lang="en-US" sz="2000" dirty="0" err="1"/>
              <a:t>int</a:t>
            </a:r>
            <a:r>
              <a:rPr lang="en-US" sz="2000" dirty="0"/>
              <a:t> main() { </a:t>
            </a:r>
          </a:p>
          <a:p>
            <a:r>
              <a:rPr lang="en-US" sz="2000" dirty="0"/>
              <a:t>    </a:t>
            </a:r>
            <a:r>
              <a:rPr lang="en-US" sz="2000" dirty="0" err="1"/>
              <a:t>int</a:t>
            </a:r>
            <a:r>
              <a:rPr lang="en-US" sz="2000" dirty="0"/>
              <a:t> loop = 1000000000; </a:t>
            </a:r>
          </a:p>
          <a:p>
            <a:r>
              <a:rPr lang="en-US" sz="2000" dirty="0"/>
              <a:t>    long sum = 0; </a:t>
            </a:r>
          </a:p>
          <a:p>
            <a:r>
              <a:rPr lang="en-US" sz="2000" dirty="0"/>
              <a:t>    </a:t>
            </a:r>
            <a:r>
              <a:rPr lang="en-US" sz="2000" dirty="0" err="1"/>
              <a:t>int</a:t>
            </a:r>
            <a:r>
              <a:rPr lang="en-US" sz="2000" dirty="0"/>
              <a:t> </a:t>
            </a:r>
            <a:r>
              <a:rPr lang="en-US" sz="2000" dirty="0" err="1"/>
              <a:t>start_time</a:t>
            </a:r>
            <a:r>
              <a:rPr lang="en-US" sz="2000" dirty="0"/>
              <a:t> = clock(); </a:t>
            </a:r>
          </a:p>
          <a:p>
            <a:r>
              <a:rPr lang="en-US" sz="2000" dirty="0"/>
              <a:t>    </a:t>
            </a:r>
            <a:r>
              <a:rPr lang="en-US" sz="2000" dirty="0" err="1"/>
              <a:t>int</a:t>
            </a:r>
            <a:r>
              <a:rPr lang="en-US" sz="2000" dirty="0"/>
              <a:t> index = 0; </a:t>
            </a:r>
          </a:p>
          <a:p>
            <a:r>
              <a:rPr lang="en-US" sz="2000" dirty="0"/>
              <a:t>    for (index = 0; index &lt; loop; index ++) </a:t>
            </a:r>
          </a:p>
          <a:p>
            <a:r>
              <a:rPr lang="en-US" sz="2000" dirty="0"/>
              <a:t>    { </a:t>
            </a:r>
          </a:p>
          <a:p>
            <a:r>
              <a:rPr lang="en-US" sz="2000" dirty="0"/>
              <a:t>         sum += index; </a:t>
            </a:r>
          </a:p>
          <a:p>
            <a:r>
              <a:rPr lang="en-US" sz="2000" dirty="0"/>
              <a:t>    } </a:t>
            </a:r>
          </a:p>
          <a:p>
            <a:r>
              <a:rPr lang="en-US" sz="2000" dirty="0"/>
              <a:t>    </a:t>
            </a:r>
            <a:r>
              <a:rPr lang="en-US" sz="2000" dirty="0" err="1"/>
              <a:t>int</a:t>
            </a:r>
            <a:r>
              <a:rPr lang="en-US" sz="2000" dirty="0"/>
              <a:t> </a:t>
            </a:r>
            <a:r>
              <a:rPr lang="en-US" sz="2000" dirty="0" err="1"/>
              <a:t>end_time</a:t>
            </a:r>
            <a:r>
              <a:rPr lang="en-US" sz="2000" dirty="0"/>
              <a:t> = clock(); </a:t>
            </a:r>
          </a:p>
          <a:p>
            <a:r>
              <a:rPr lang="en-US" sz="2000" dirty="0"/>
              <a:t>    </a:t>
            </a:r>
            <a:r>
              <a:rPr lang="en-US" sz="2000" dirty="0" err="1"/>
              <a:t>printf</a:t>
            </a:r>
            <a:r>
              <a:rPr lang="en-US" sz="2000" dirty="0"/>
              <a:t>("Sum : %</a:t>
            </a:r>
            <a:r>
              <a:rPr lang="en-US" sz="2000" dirty="0" err="1"/>
              <a:t>ld</a:t>
            </a:r>
            <a:r>
              <a:rPr lang="en-US" sz="2000" dirty="0"/>
              <a:t>, Time Cost : %lf \n", sum, (</a:t>
            </a:r>
            <a:r>
              <a:rPr lang="en-US" sz="2000" dirty="0" err="1"/>
              <a:t>end_time</a:t>
            </a:r>
            <a:r>
              <a:rPr lang="en-US" sz="2000" dirty="0"/>
              <a:t> - </a:t>
            </a:r>
            <a:r>
              <a:rPr lang="en-US" sz="2000" dirty="0" err="1"/>
              <a:t>start_time</a:t>
            </a:r>
            <a:r>
              <a:rPr lang="en-US" sz="2000" dirty="0"/>
              <a:t>) * 1.0 / CLOCKS_PER_SEC);</a:t>
            </a:r>
          </a:p>
          <a:p>
            <a:r>
              <a:rPr lang="en-US" sz="2000" dirty="0"/>
              <a:t>    return 0; </a:t>
            </a:r>
          </a:p>
          <a:p>
            <a:r>
              <a:rPr lang="en-US" sz="2000" dirty="0"/>
              <a:t>}</a:t>
            </a:r>
          </a:p>
        </p:txBody>
      </p:sp>
      <p:sp>
        <p:nvSpPr>
          <p:cNvPr id="6" name="矩形标注 5"/>
          <p:cNvSpPr/>
          <p:nvPr/>
        </p:nvSpPr>
        <p:spPr>
          <a:xfrm>
            <a:off x="3518529" y="2254651"/>
            <a:ext cx="1967872" cy="400110"/>
          </a:xfrm>
          <a:prstGeom prst="wedgeRectCallout">
            <a:avLst>
              <a:gd name="adj1" fmla="val -50400"/>
              <a:gd name="adj2" fmla="val 112573"/>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zh-CN" alt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rPr>
              <a:t>循环次数定义</a:t>
            </a:r>
            <a:endParaRPr 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标注 6"/>
          <p:cNvSpPr/>
          <p:nvPr/>
        </p:nvSpPr>
        <p:spPr>
          <a:xfrm>
            <a:off x="3518529" y="3064597"/>
            <a:ext cx="1967872" cy="400110"/>
          </a:xfrm>
          <a:prstGeom prst="wedgeRectCallout">
            <a:avLst>
              <a:gd name="adj1" fmla="val -50400"/>
              <a:gd name="adj2" fmla="val 112573"/>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zh-CN" alt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rPr>
              <a:t>开始计时</a:t>
            </a:r>
            <a:endParaRPr 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标注 7"/>
          <p:cNvSpPr/>
          <p:nvPr/>
        </p:nvSpPr>
        <p:spPr>
          <a:xfrm>
            <a:off x="5253149" y="4189786"/>
            <a:ext cx="1967872" cy="400110"/>
          </a:xfrm>
          <a:prstGeom prst="wedgeRectCallout">
            <a:avLst>
              <a:gd name="adj1" fmla="val -50400"/>
              <a:gd name="adj2" fmla="val 112573"/>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zh-CN" alt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rPr>
              <a:t>循环体</a:t>
            </a:r>
            <a:endParaRPr 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标注 8"/>
          <p:cNvSpPr/>
          <p:nvPr/>
        </p:nvSpPr>
        <p:spPr>
          <a:xfrm>
            <a:off x="3490761" y="4931547"/>
            <a:ext cx="1967872" cy="400110"/>
          </a:xfrm>
          <a:prstGeom prst="wedgeRectCallout">
            <a:avLst>
              <a:gd name="adj1" fmla="val -50400"/>
              <a:gd name="adj2" fmla="val 112573"/>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zh-CN" alt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rPr>
              <a:t>结束计时</a:t>
            </a:r>
            <a:endParaRPr 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标注 9"/>
          <p:cNvSpPr/>
          <p:nvPr/>
        </p:nvSpPr>
        <p:spPr>
          <a:xfrm>
            <a:off x="8225435" y="4959763"/>
            <a:ext cx="2408318" cy="400110"/>
          </a:xfrm>
          <a:prstGeom prst="wedgeRectCallout">
            <a:avLst>
              <a:gd name="adj1" fmla="val -50400"/>
              <a:gd name="adj2" fmla="val 112573"/>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zh-CN" alt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rPr>
              <a:t>代码运行时间输出</a:t>
            </a:r>
            <a:endParaRPr lang="en-US" sz="2000" b="1" dirty="0">
              <a:solidFill>
                <a:srgbClr val="4472C4"/>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54203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a:t>gcc</a:t>
            </a:r>
            <a:r>
              <a:rPr lang="en-US" altLang="zh-CN" dirty="0"/>
              <a:t> –O0 </a:t>
            </a:r>
            <a:r>
              <a:rPr lang="zh-CN" altLang="en-US" dirty="0"/>
              <a:t>无优化执行</a:t>
            </a:r>
            <a:endParaRPr lang="en-US" altLang="zh-CN" dirty="0"/>
          </a:p>
          <a:p>
            <a:endParaRPr lang="en-US" dirty="0"/>
          </a:p>
          <a:p>
            <a:pPr marL="0" indent="0">
              <a:buNone/>
            </a:pPr>
            <a:endParaRPr lang="en-US" dirty="0"/>
          </a:p>
          <a:p>
            <a:r>
              <a:rPr lang="en-US" altLang="zh-CN" dirty="0" err="1"/>
              <a:t>gcc</a:t>
            </a:r>
            <a:r>
              <a:rPr lang="en-US" altLang="zh-CN" dirty="0"/>
              <a:t> –O1 </a:t>
            </a:r>
            <a:r>
              <a:rPr lang="zh-CN" altLang="en-US" dirty="0"/>
              <a:t>中级优化执行</a:t>
            </a:r>
            <a:endParaRPr lang="en-US" altLang="zh-CN" dirty="0"/>
          </a:p>
          <a:p>
            <a:endParaRPr lang="en-US" dirty="0"/>
          </a:p>
          <a:p>
            <a:endParaRPr lang="en-US" dirty="0"/>
          </a:p>
          <a:p>
            <a:r>
              <a:rPr lang="en-US" altLang="zh-CN" dirty="0" err="1"/>
              <a:t>gcc</a:t>
            </a:r>
            <a:r>
              <a:rPr lang="en-US" altLang="zh-CN" dirty="0"/>
              <a:t> –O2 </a:t>
            </a:r>
            <a:r>
              <a:rPr lang="zh-CN" altLang="en-US" dirty="0"/>
              <a:t>高级优化执行</a:t>
            </a:r>
            <a:r>
              <a:rPr lang="en-US" altLang="zh-CN" dirty="0"/>
              <a:t> </a:t>
            </a:r>
            <a:endParaRPr lang="en-US" dirty="0"/>
          </a:p>
        </p:txBody>
      </p:sp>
      <p:sp>
        <p:nvSpPr>
          <p:cNvPr id="3" name="标题 2"/>
          <p:cNvSpPr>
            <a:spLocks noGrp="1"/>
          </p:cNvSpPr>
          <p:nvPr>
            <p:ph type="title"/>
          </p:nvPr>
        </p:nvSpPr>
        <p:spPr/>
        <p:txBody>
          <a:bodyPr/>
          <a:lstStyle/>
          <a:p>
            <a:r>
              <a:rPr lang="zh-CN" altLang="en-US" dirty="0"/>
              <a:t>举例</a:t>
            </a:r>
            <a:r>
              <a:rPr lang="en-US" altLang="zh-CN" dirty="0"/>
              <a:t>——</a:t>
            </a:r>
            <a:r>
              <a:rPr lang="zh-CN" altLang="en-US" dirty="0"/>
              <a:t>优化对代码性能的影响</a:t>
            </a:r>
            <a:endParaRPr lang="en-US" dirty="0"/>
          </a:p>
        </p:txBody>
      </p:sp>
      <p:sp>
        <p:nvSpPr>
          <p:cNvPr id="10" name="右弧形箭头 9"/>
          <p:cNvSpPr/>
          <p:nvPr/>
        </p:nvSpPr>
        <p:spPr>
          <a:xfrm>
            <a:off x="9161661" y="2611894"/>
            <a:ext cx="731520" cy="1216152"/>
          </a:xfrm>
          <a:prstGeom prst="curvedLeftArrow">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11" name="右弧形箭头 10"/>
          <p:cNvSpPr/>
          <p:nvPr/>
        </p:nvSpPr>
        <p:spPr>
          <a:xfrm>
            <a:off x="9161661" y="4629096"/>
            <a:ext cx="731520" cy="1216152"/>
          </a:xfrm>
          <a:prstGeom prst="curvedLeftArrow">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lang="en-US" dirty="0">
              <a:latin typeface="微软雅黑" pitchFamily="34" charset="-122"/>
              <a:ea typeface="微软雅黑" pitchFamily="34" charset="-122"/>
            </a:endParaRPr>
          </a:p>
        </p:txBody>
      </p:sp>
      <p:sp>
        <p:nvSpPr>
          <p:cNvPr id="12" name="文本框 11"/>
          <p:cNvSpPr txBox="1"/>
          <p:nvPr/>
        </p:nvSpPr>
        <p:spPr>
          <a:xfrm>
            <a:off x="10095577" y="2894157"/>
            <a:ext cx="1473480" cy="369332"/>
          </a:xfrm>
          <a:prstGeom prst="rect">
            <a:avLst/>
          </a:prstGeom>
          <a:noFill/>
        </p:spPr>
        <p:txBody>
          <a:bodyPr wrap="none" rtlCol="0">
            <a:spAutoFit/>
          </a:bodyPr>
          <a:lstStyle/>
          <a:p>
            <a:r>
              <a:rPr lang="zh-CN" altLang="en-US" dirty="0">
                <a:latin typeface="微软雅黑" pitchFamily="34" charset="-122"/>
                <a:ea typeface="微软雅黑" pitchFamily="34" charset="-122"/>
              </a:rPr>
              <a:t>性能提升</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倍</a:t>
            </a:r>
            <a:endParaRPr lang="en-US" dirty="0">
              <a:latin typeface="微软雅黑" pitchFamily="34" charset="-122"/>
              <a:ea typeface="微软雅黑" pitchFamily="34" charset="-122"/>
            </a:endParaRPr>
          </a:p>
        </p:txBody>
      </p:sp>
      <p:sp>
        <p:nvSpPr>
          <p:cNvPr id="13" name="文本框 12"/>
          <p:cNvSpPr txBox="1"/>
          <p:nvPr/>
        </p:nvSpPr>
        <p:spPr>
          <a:xfrm>
            <a:off x="10095577" y="4782729"/>
            <a:ext cx="2031325" cy="369332"/>
          </a:xfrm>
          <a:prstGeom prst="rect">
            <a:avLst/>
          </a:prstGeom>
          <a:noFill/>
        </p:spPr>
        <p:txBody>
          <a:bodyPr wrap="none" rtlCol="0">
            <a:spAutoFit/>
          </a:bodyPr>
          <a:lstStyle/>
          <a:p>
            <a:r>
              <a:rPr lang="zh-CN" altLang="en-US" dirty="0">
                <a:latin typeface="微软雅黑" pitchFamily="34" charset="-122"/>
                <a:ea typeface="微软雅黑" pitchFamily="34" charset="-122"/>
              </a:rPr>
              <a:t>性能提升数十万倍</a:t>
            </a:r>
            <a:endParaRPr lang="en-US" dirty="0">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4D38644D-4598-3947-8DA8-74431392A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5" y="1693175"/>
            <a:ext cx="8420100" cy="749300"/>
          </a:xfrm>
          <a:prstGeom prst="rect">
            <a:avLst/>
          </a:prstGeom>
        </p:spPr>
      </p:pic>
      <p:pic>
        <p:nvPicPr>
          <p:cNvPr id="14" name="图片 13">
            <a:extLst>
              <a:ext uri="{FF2B5EF4-FFF2-40B4-BE49-F238E27FC236}">
                <a16:creationId xmlns:a16="http://schemas.microsoft.com/office/drawing/2014/main" id="{8B492176-A76A-334C-AB82-317D5E3CB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65" y="3263489"/>
            <a:ext cx="8470900" cy="736600"/>
          </a:xfrm>
          <a:prstGeom prst="rect">
            <a:avLst/>
          </a:prstGeom>
        </p:spPr>
      </p:pic>
      <p:pic>
        <p:nvPicPr>
          <p:cNvPr id="16" name="图片 15">
            <a:extLst>
              <a:ext uri="{FF2B5EF4-FFF2-40B4-BE49-F238E27FC236}">
                <a16:creationId xmlns:a16="http://schemas.microsoft.com/office/drawing/2014/main" id="{193B2849-663F-F441-AB83-A80FB1C1C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65" y="4782729"/>
            <a:ext cx="8483600" cy="711200"/>
          </a:xfrm>
          <a:prstGeom prst="rect">
            <a:avLst/>
          </a:prstGeom>
        </p:spPr>
      </p:pic>
    </p:spTree>
    <p:extLst>
      <p:ext uri="{BB962C8B-B14F-4D97-AF65-F5344CB8AC3E}">
        <p14:creationId xmlns:p14="http://schemas.microsoft.com/office/powerpoint/2010/main" val="410819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毕昇编译器通过</a:t>
            </a:r>
            <a:r>
              <a:rPr lang="zh-CN" altLang="en-US" dirty="0">
                <a:solidFill>
                  <a:srgbClr val="0000FF"/>
                </a:solidFill>
              </a:rPr>
              <a:t>编译优化</a:t>
            </a:r>
            <a:r>
              <a:rPr lang="zh-CN" altLang="en-US" dirty="0"/>
              <a:t>提升鲲鹏硬件平台上业务的性能体验，</a:t>
            </a:r>
            <a:r>
              <a:rPr lang="en-US" altLang="zh-CN" dirty="0"/>
              <a:t>SPEC2017</a:t>
            </a:r>
            <a:r>
              <a:rPr lang="zh-CN" altLang="en-US" dirty="0"/>
              <a:t>性能较业界编译器平均</a:t>
            </a:r>
            <a:r>
              <a:rPr lang="zh-CN" altLang="en-US" dirty="0">
                <a:solidFill>
                  <a:srgbClr val="C00000"/>
                </a:solidFill>
              </a:rPr>
              <a:t>高</a:t>
            </a:r>
            <a:r>
              <a:rPr lang="en-US" altLang="zh-CN" dirty="0">
                <a:solidFill>
                  <a:srgbClr val="C00000"/>
                </a:solidFill>
              </a:rPr>
              <a:t>15%</a:t>
            </a:r>
            <a:r>
              <a:rPr lang="zh-CN" altLang="en-US" dirty="0">
                <a:solidFill>
                  <a:srgbClr val="C00000"/>
                </a:solidFill>
              </a:rPr>
              <a:t>以上</a:t>
            </a:r>
            <a:r>
              <a:rPr lang="zh-CN" altLang="en-US" dirty="0"/>
              <a:t>。</a:t>
            </a:r>
            <a:endParaRPr lang="en-US" dirty="0"/>
          </a:p>
        </p:txBody>
      </p:sp>
      <p:sp>
        <p:nvSpPr>
          <p:cNvPr id="3" name="标题 2"/>
          <p:cNvSpPr>
            <a:spLocks noGrp="1"/>
          </p:cNvSpPr>
          <p:nvPr>
            <p:ph type="title"/>
          </p:nvPr>
        </p:nvSpPr>
        <p:spPr/>
        <p:txBody>
          <a:bodyPr/>
          <a:lstStyle/>
          <a:p>
            <a:r>
              <a:rPr lang="zh-CN" altLang="en-US" dirty="0"/>
              <a:t>国产开源编译器</a:t>
            </a:r>
            <a:r>
              <a:rPr lang="en-US" altLang="zh-CN" dirty="0"/>
              <a:t>——</a:t>
            </a:r>
            <a:r>
              <a:rPr lang="zh-CN" altLang="en-US" dirty="0"/>
              <a:t>毕昇编译器</a:t>
            </a:r>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299" y="2362508"/>
            <a:ext cx="10051678" cy="3642052"/>
          </a:xfrm>
          <a:prstGeom prst="rect">
            <a:avLst/>
          </a:prstGeom>
        </p:spPr>
      </p:pic>
      <p:sp>
        <p:nvSpPr>
          <p:cNvPr id="5" name="文本框 4"/>
          <p:cNvSpPr txBox="1"/>
          <p:nvPr/>
        </p:nvSpPr>
        <p:spPr>
          <a:xfrm>
            <a:off x="922481" y="6081992"/>
            <a:ext cx="10139314" cy="400110"/>
          </a:xfrm>
          <a:prstGeom prst="rect">
            <a:avLst/>
          </a:prstGeom>
          <a:noFill/>
        </p:spPr>
        <p:txBody>
          <a:bodyPr wrap="none" rtlCol="0">
            <a:spAutoFit/>
          </a:bodyPr>
          <a:lstStyle/>
          <a:p>
            <a:r>
              <a:rPr lang="en-US" altLang="zh-CN" sz="2000" b="1" dirty="0"/>
              <a:t>SPEC</a:t>
            </a:r>
            <a:r>
              <a:rPr lang="zh-CN" altLang="en-US" sz="2000" b="1" dirty="0"/>
              <a:t>作为业界芯片性能评分标准，</a:t>
            </a:r>
            <a:r>
              <a:rPr lang="en-US" altLang="zh-CN" sz="2000" b="1" dirty="0"/>
              <a:t>SPEC</a:t>
            </a:r>
            <a:r>
              <a:rPr lang="zh-CN" altLang="en-US" sz="2000" b="1" dirty="0"/>
              <a:t>的分数可以直观体现出硬件的性能，越高越好 </a:t>
            </a:r>
            <a:endParaRPr 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841837327"/>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14288</TotalTime>
  <Words>3563</Words>
  <Application>Microsoft Office PowerPoint</Application>
  <PresentationFormat>宽屏</PresentationFormat>
  <Paragraphs>710</Paragraphs>
  <Slides>42</Slides>
  <Notes>22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等线</vt:lpstr>
      <vt:lpstr>楷体</vt:lpstr>
      <vt:lpstr>宋体</vt:lpstr>
      <vt:lpstr>Microsoft YaHei</vt:lpstr>
      <vt:lpstr>Microsoft YaHei</vt:lpstr>
      <vt:lpstr>Arial</vt:lpstr>
      <vt:lpstr>Calibri</vt:lpstr>
      <vt:lpstr>Comic Sans MS</vt:lpstr>
      <vt:lpstr>Courier New</vt:lpstr>
      <vt:lpstr>Gill Sans MT</vt:lpstr>
      <vt:lpstr>Roboto</vt:lpstr>
      <vt:lpstr>Times New Roman</vt:lpstr>
      <vt:lpstr>Wingdings</vt:lpstr>
      <vt:lpstr>1_Office 主题​​</vt:lpstr>
      <vt:lpstr>PowerPoint 演示文稿</vt:lpstr>
      <vt:lpstr>本节内容提纲</vt:lpstr>
      <vt:lpstr>什么是/为什么需要编译器？</vt:lpstr>
      <vt:lpstr>从C程序到可执行文件</vt:lpstr>
      <vt:lpstr>C程序的编译运行过程分解</vt:lpstr>
      <vt:lpstr>编译器自动优化能力</vt:lpstr>
      <vt:lpstr>举例——优化对代码性能的影响</vt:lpstr>
      <vt:lpstr>举例——优化对代码性能的影响</vt:lpstr>
      <vt:lpstr>国产开源编译器——毕昇编译器</vt:lpstr>
      <vt:lpstr>编译器的输入</vt:lpstr>
      <vt:lpstr>编译器的输出</vt:lpstr>
      <vt:lpstr>词法分析</vt:lpstr>
      <vt:lpstr>语法分析</vt:lpstr>
      <vt:lpstr>语义分析</vt:lpstr>
      <vt:lpstr>中间代码生成</vt:lpstr>
      <vt:lpstr>机器无关代码优化</vt:lpstr>
      <vt:lpstr>目标代码生成</vt:lpstr>
      <vt:lpstr>现代编译器的构造/阶段</vt:lpstr>
      <vt:lpstr>本节内容提纲</vt:lpstr>
      <vt:lpstr>编译课程简介</vt:lpstr>
      <vt:lpstr>编译技术历史悠久影响深远</vt:lpstr>
      <vt:lpstr>编译技术历史悠久影响深远</vt:lpstr>
      <vt:lpstr>智能时代的开启</vt:lpstr>
      <vt:lpstr>体系结构的黄金时代</vt:lpstr>
      <vt:lpstr>编译是工业界关注的焦点</vt:lpstr>
      <vt:lpstr>体系结构黄金时代的机会</vt:lpstr>
      <vt:lpstr>新一代编译技术呼之欲出</vt:lpstr>
      <vt:lpstr>产业界编译人才紧缺</vt:lpstr>
      <vt:lpstr>本节内容提纲</vt:lpstr>
      <vt:lpstr>编译教学及人才培养目标</vt:lpstr>
      <vt:lpstr>智能时代高性能编译人才培养体系建设</vt:lpstr>
      <vt:lpstr>国内外实践体系调研</vt:lpstr>
      <vt:lpstr>编译重要性与人才培养挑战</vt:lpstr>
      <vt:lpstr>教学实践：建设基于自主芯片技术的编译课程</vt:lpstr>
      <vt:lpstr>教学实践：全国范围内的编译课程推广</vt:lpstr>
      <vt:lpstr>编译教材的撰写与数字资源建设</vt:lpstr>
      <vt:lpstr>本节内容提纲</vt:lpstr>
      <vt:lpstr>课程设置</vt:lpstr>
      <vt:lpstr>参考资料</vt:lpstr>
      <vt:lpstr>考核要求</vt:lpstr>
      <vt:lpstr>助教团队</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Li</dc:creator>
  <cp:lastModifiedBy>Cheng Li</cp:lastModifiedBy>
  <cp:revision>1345</cp:revision>
  <cp:lastPrinted>2018-07-10T14:59:54Z</cp:lastPrinted>
  <dcterms:created xsi:type="dcterms:W3CDTF">2013-05-07T11:05:13Z</dcterms:created>
  <dcterms:modified xsi:type="dcterms:W3CDTF">2025-02-27T01:40:21Z</dcterms:modified>
</cp:coreProperties>
</file>